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37.jpg" ContentType="image/jpeg"/>
  <Override PartName="/ppt/notesSlides/notesSlide2.xml" ContentType="application/vnd.openxmlformats-officedocument.presentationml.notesSlide+xml"/>
  <Override PartName="/ppt/media/image66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39"/>
  </p:notesMasterIdLst>
  <p:handoutMasterIdLst>
    <p:handoutMasterId r:id="rId40"/>
  </p:handoutMasterIdLst>
  <p:sldIdLst>
    <p:sldId id="489" r:id="rId2"/>
    <p:sldId id="488" r:id="rId3"/>
    <p:sldId id="503" r:id="rId4"/>
    <p:sldId id="494" r:id="rId5"/>
    <p:sldId id="496" r:id="rId6"/>
    <p:sldId id="491" r:id="rId7"/>
    <p:sldId id="493" r:id="rId8"/>
    <p:sldId id="499" r:id="rId9"/>
    <p:sldId id="507" r:id="rId10"/>
    <p:sldId id="506" r:id="rId11"/>
    <p:sldId id="497" r:id="rId12"/>
    <p:sldId id="508" r:id="rId13"/>
    <p:sldId id="502" r:id="rId14"/>
    <p:sldId id="500" r:id="rId15"/>
    <p:sldId id="529" r:id="rId16"/>
    <p:sldId id="510" r:id="rId17"/>
    <p:sldId id="511" r:id="rId18"/>
    <p:sldId id="530" r:id="rId19"/>
    <p:sldId id="514" r:id="rId20"/>
    <p:sldId id="515" r:id="rId21"/>
    <p:sldId id="516" r:id="rId22"/>
    <p:sldId id="517" r:id="rId23"/>
    <p:sldId id="518" r:id="rId24"/>
    <p:sldId id="519" r:id="rId25"/>
    <p:sldId id="520" r:id="rId26"/>
    <p:sldId id="498" r:id="rId27"/>
    <p:sldId id="512" r:id="rId28"/>
    <p:sldId id="521" r:id="rId29"/>
    <p:sldId id="522" r:id="rId30"/>
    <p:sldId id="523" r:id="rId31"/>
    <p:sldId id="525" r:id="rId32"/>
    <p:sldId id="524" r:id="rId33"/>
    <p:sldId id="526" r:id="rId34"/>
    <p:sldId id="527" r:id="rId35"/>
    <p:sldId id="528" r:id="rId36"/>
    <p:sldId id="531" r:id="rId37"/>
    <p:sldId id="532" r:id="rId38"/>
  </p:sldIdLst>
  <p:sldSz cx="9144000" cy="6858000" type="screen4x3"/>
  <p:notesSz cx="6858000" cy="92964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FF"/>
    <a:srgbClr val="9933FF"/>
    <a:srgbClr val="6600FF"/>
    <a:srgbClr val="FF33CC"/>
    <a:srgbClr val="0EAE02"/>
    <a:srgbClr val="FF0000"/>
    <a:srgbClr val="C5ECED"/>
    <a:srgbClr val="0099FF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08" autoAdjust="0"/>
    <p:restoredTop sz="99089" autoAdjust="0"/>
  </p:normalViewPr>
  <p:slideViewPr>
    <p:cSldViewPr>
      <p:cViewPr varScale="1">
        <p:scale>
          <a:sx n="79" d="100"/>
          <a:sy n="79" d="100"/>
        </p:scale>
        <p:origin x="-61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866" y="-78"/>
      </p:cViewPr>
      <p:guideLst>
        <p:guide orient="horz" pos="292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3" tIns="46151" rIns="92303" bIns="46151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1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3" tIns="46151" rIns="92303" bIns="46151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3" tIns="46151" rIns="92303" bIns="46151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3" tIns="46151" rIns="92303" bIns="46151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D9D1718-76BD-462F-BDB9-278CA9AF58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4571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3" tIns="46151" rIns="92303" bIns="46151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1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3" tIns="46151" rIns="92303" bIns="46151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3" tIns="46151" rIns="92303" bIns="4615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3" tIns="46151" rIns="92303" bIns="46151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3" tIns="46151" rIns="92303" bIns="46151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4303DFC-812C-4B89-8EE9-0BCA41A8B6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7653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267A10-E126-4BB4-B96E-6958505E9021}" type="slidenum">
              <a:rPr lang="en-US"/>
              <a:pPr/>
              <a:t>5</a:t>
            </a:fld>
            <a:endParaRPr lang="en-US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Rim in Thick</a:t>
            </a:r>
            <a:r>
              <a:rPr lang="en-US" altLang="zh-CN" baseline="0" dirty="0" smtClean="0"/>
              <a:t> GEM prevents sparking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AA82C1-E926-484D-9CCE-49D24A37D92C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5" name="Line 25"/>
          <p:cNvSpPr>
            <a:spLocks noChangeShapeType="1"/>
          </p:cNvSpPr>
          <p:nvPr userDrawn="1"/>
        </p:nvSpPr>
        <p:spPr bwMode="auto">
          <a:xfrm>
            <a:off x="1055688" y="836613"/>
            <a:ext cx="7620000" cy="0"/>
          </a:xfrm>
          <a:prstGeom prst="line">
            <a:avLst/>
          </a:prstGeom>
          <a:noFill/>
          <a:ln w="25400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72" name="Rectangle 32"/>
          <p:cNvSpPr>
            <a:spLocks noChangeArrowheads="1"/>
          </p:cNvSpPr>
          <p:nvPr userDrawn="1"/>
        </p:nvSpPr>
        <p:spPr bwMode="auto">
          <a:xfrm>
            <a:off x="8458200" y="6496050"/>
            <a:ext cx="574675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fld id="{62FDC060-41D7-48B4-882B-B013999B69F9}" type="slidenum">
              <a:rPr lang="en-US" altLang="zh-CN" sz="1500" b="1"/>
              <a:pPr algn="l">
                <a:defRPr/>
              </a:pPr>
              <a:t>‹#›</a:t>
            </a:fld>
            <a:endParaRPr lang="en-US" altLang="zh-CN" sz="1500" b="1"/>
          </a:p>
        </p:txBody>
      </p:sp>
      <p:sp>
        <p:nvSpPr>
          <p:cNvPr id="10274" name="Line 34"/>
          <p:cNvSpPr>
            <a:spLocks noChangeShapeType="1"/>
          </p:cNvSpPr>
          <p:nvPr userDrawn="1"/>
        </p:nvSpPr>
        <p:spPr bwMode="auto">
          <a:xfrm>
            <a:off x="230188" y="6453188"/>
            <a:ext cx="8553450" cy="254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1269" name="Picture 5" descr="StarIcon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4925" y="125413"/>
            <a:ext cx="9906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Garamond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Garamond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Garamond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Garamond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Garamond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Garamond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Garamond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Garamond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6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hyperlink" Target="http://www.youtube.com/watch?v=xqRZWwHA47U&amp;feature=player_detailpage" TargetMode="Externa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"/>
          <a:stretch/>
        </p:blipFill>
        <p:spPr bwMode="auto">
          <a:xfrm>
            <a:off x="1475656" y="-35349"/>
            <a:ext cx="7416824" cy="68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91190" y="5517232"/>
            <a:ext cx="1677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dirty="0" smtClean="0">
                <a:solidFill>
                  <a:srgbClr val="7030A0"/>
                </a:solidFill>
              </a:rPr>
              <a:t>Zhangbu Xu (BNL)</a:t>
            </a:r>
          </a:p>
        </p:txBody>
      </p:sp>
      <p:pic>
        <p:nvPicPr>
          <p:cNvPr id="8" name="Picture 2" descr="http://www.bnl.gov/PGA/images/BNL_logo_s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4" y="5908146"/>
            <a:ext cx="1229898" cy="4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SC Logo Clear Space Horizonta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4" t="29078" r="9818" b="28805"/>
          <a:stretch/>
        </p:blipFill>
        <p:spPr bwMode="auto">
          <a:xfrm>
            <a:off x="0" y="6377799"/>
            <a:ext cx="2078049" cy="36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0352" y="5866459"/>
            <a:ext cx="64518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https://drupal.star.bnl.gov/STAR/starnotes/public/sn0592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3376" y="1268760"/>
            <a:ext cx="39100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 smtClean="0"/>
              <a:t>What are in </a:t>
            </a:r>
            <a:r>
              <a:rPr lang="en-US" dirty="0" err="1" smtClean="0"/>
              <a:t>eSTAR</a:t>
            </a:r>
            <a:r>
              <a:rPr lang="en-US" dirty="0" smtClean="0"/>
              <a:t> </a:t>
            </a:r>
            <a:r>
              <a:rPr lang="en-US" dirty="0" err="1" smtClean="0"/>
              <a:t>LoI</a:t>
            </a:r>
            <a:r>
              <a:rPr lang="en-US" dirty="0" smtClean="0"/>
              <a:t>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 smtClean="0"/>
              <a:t>Electron Beam Energy @ [10, 20]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 smtClean="0"/>
              <a:t>What infrastructure/community</a:t>
            </a:r>
            <a:br>
              <a:rPr lang="en-US" dirty="0" smtClean="0"/>
            </a:br>
            <a:r>
              <a:rPr lang="en-US" dirty="0" smtClean="0"/>
              <a:t>should IP6 build upon for </a:t>
            </a:r>
            <a:r>
              <a:rPr lang="en-US" dirty="0" err="1" smtClean="0"/>
              <a:t>eRHIC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07376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Semi-Inclusive DIS with PID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83832"/>
              </p:ext>
            </p:extLst>
          </p:nvPr>
        </p:nvGraphicFramePr>
        <p:xfrm>
          <a:off x="0" y="1070818"/>
          <a:ext cx="9224127" cy="316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Acrobat Document" r:id="rId3" imgW="8808711" imgH="3025080" progId="AcroExch.Document.11">
                  <p:embed/>
                </p:oleObj>
              </mc:Choice>
              <mc:Fallback>
                <p:oleObj name="Acrobat Document" r:id="rId3" imgW="8808711" imgH="302508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070818"/>
                        <a:ext cx="9224127" cy="3168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186"/>
          <p:cNvGrpSpPr/>
          <p:nvPr/>
        </p:nvGrpSpPr>
        <p:grpSpPr>
          <a:xfrm>
            <a:off x="691170" y="1711530"/>
            <a:ext cx="6982464" cy="3397130"/>
            <a:chOff x="611560" y="764702"/>
            <a:chExt cx="7911791" cy="4313810"/>
          </a:xfrm>
        </p:grpSpPr>
        <p:grpSp>
          <p:nvGrpSpPr>
            <p:cNvPr id="6" name="Group 174"/>
            <p:cNvGrpSpPr/>
            <p:nvPr/>
          </p:nvGrpSpPr>
          <p:grpSpPr>
            <a:xfrm>
              <a:off x="611560" y="764702"/>
              <a:ext cx="7911791" cy="4313810"/>
              <a:chOff x="611560" y="764702"/>
              <a:chExt cx="7911791" cy="4313810"/>
            </a:xfrm>
          </p:grpSpPr>
          <p:grpSp>
            <p:nvGrpSpPr>
              <p:cNvPr id="15" name="Group 75"/>
              <p:cNvGrpSpPr/>
              <p:nvPr/>
            </p:nvGrpSpPr>
            <p:grpSpPr>
              <a:xfrm>
                <a:off x="827584" y="764702"/>
                <a:ext cx="7695767" cy="4313810"/>
                <a:chOff x="762000" y="513778"/>
                <a:chExt cx="7695767" cy="4313810"/>
              </a:xfrm>
            </p:grpSpPr>
            <p:pic>
              <p:nvPicPr>
                <p:cNvPr id="40" name="Picture 3" descr="tpcsymposium copy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18076" r="18277"/>
                <a:stretch>
                  <a:fillRect/>
                </a:stretch>
              </p:blipFill>
              <p:spPr bwMode="auto">
                <a:xfrm>
                  <a:off x="762000" y="914400"/>
                  <a:ext cx="3886200" cy="39131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41" name="Group 10"/>
                <p:cNvGrpSpPr>
                  <a:grpSpLocks/>
                </p:cNvGrpSpPr>
                <p:nvPr/>
              </p:nvGrpSpPr>
              <p:grpSpPr bwMode="auto">
                <a:xfrm>
                  <a:off x="2501900" y="2765425"/>
                  <a:ext cx="533400" cy="214313"/>
                  <a:chOff x="1752" y="2235"/>
                  <a:chExt cx="336" cy="135"/>
                </a:xfrm>
              </p:grpSpPr>
              <p:sp>
                <p:nvSpPr>
                  <p:cNvPr id="95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1752" y="2235"/>
                    <a:ext cx="336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6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752" y="2370"/>
                    <a:ext cx="336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2" name="Rectangle 13"/>
                <p:cNvSpPr>
                  <a:spLocks noChangeArrowheads="1"/>
                </p:cNvSpPr>
                <p:nvPr/>
              </p:nvSpPr>
              <p:spPr bwMode="auto">
                <a:xfrm>
                  <a:off x="1320800" y="2667000"/>
                  <a:ext cx="2895600" cy="176213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defTabSz="457200"/>
                  <a:endParaRPr lang="en-US"/>
                </a:p>
              </p:txBody>
            </p:sp>
            <p:sp>
              <p:nvSpPr>
                <p:cNvPr id="43" name="Rectangle 14"/>
                <p:cNvSpPr>
                  <a:spLocks noChangeArrowheads="1"/>
                </p:cNvSpPr>
                <p:nvPr/>
              </p:nvSpPr>
              <p:spPr bwMode="auto">
                <a:xfrm>
                  <a:off x="1320800" y="2903538"/>
                  <a:ext cx="2895600" cy="176213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defTabSz="457200"/>
                  <a:endParaRPr lang="en-US"/>
                </a:p>
              </p:txBody>
            </p:sp>
            <p:grpSp>
              <p:nvGrpSpPr>
                <p:cNvPr id="44" name="Group 15"/>
                <p:cNvGrpSpPr>
                  <a:grpSpLocks/>
                </p:cNvGrpSpPr>
                <p:nvPr/>
              </p:nvGrpSpPr>
              <p:grpSpPr bwMode="auto">
                <a:xfrm>
                  <a:off x="2514600" y="2667000"/>
                  <a:ext cx="457200" cy="392113"/>
                  <a:chOff x="1776" y="1920"/>
                  <a:chExt cx="288" cy="247"/>
                </a:xfrm>
              </p:grpSpPr>
              <p:grpSp>
                <p:nvGrpSpPr>
                  <p:cNvPr id="90" name="Group 16"/>
                  <p:cNvGrpSpPr>
                    <a:grpSpLocks/>
                  </p:cNvGrpSpPr>
                  <p:nvPr/>
                </p:nvGrpSpPr>
                <p:grpSpPr bwMode="auto">
                  <a:xfrm>
                    <a:off x="1776" y="1920"/>
                    <a:ext cx="288" cy="26"/>
                    <a:chOff x="1776" y="1920"/>
                    <a:chExt cx="288" cy="26"/>
                  </a:xfrm>
                </p:grpSpPr>
                <p:sp>
                  <p:nvSpPr>
                    <p:cNvPr id="93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02" y="1946"/>
                      <a:ext cx="240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C0128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776" y="1920"/>
                      <a:ext cx="288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FC0128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91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1802" y="2141"/>
                    <a:ext cx="24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C0128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92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1776" y="2167"/>
                    <a:ext cx="28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C0128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" name="Group 21"/>
                <p:cNvGrpSpPr>
                  <a:grpSpLocks/>
                </p:cNvGrpSpPr>
                <p:nvPr/>
              </p:nvGrpSpPr>
              <p:grpSpPr bwMode="auto">
                <a:xfrm>
                  <a:off x="2667000" y="2801938"/>
                  <a:ext cx="152400" cy="146050"/>
                  <a:chOff x="1872" y="2258"/>
                  <a:chExt cx="96" cy="92"/>
                </a:xfrm>
              </p:grpSpPr>
              <p:grpSp>
                <p:nvGrpSpPr>
                  <p:cNvPr id="84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1872" y="2258"/>
                    <a:ext cx="96" cy="16"/>
                    <a:chOff x="1872" y="2256"/>
                    <a:chExt cx="96" cy="16"/>
                  </a:xfrm>
                </p:grpSpPr>
                <p:sp>
                  <p:nvSpPr>
                    <p:cNvPr id="88" name="Line 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72" y="2256"/>
                      <a:ext cx="9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63DE8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" name="Line 2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72" y="2272"/>
                      <a:ext cx="9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63DE8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5" name="Group 25"/>
                  <p:cNvGrpSpPr>
                    <a:grpSpLocks/>
                  </p:cNvGrpSpPr>
                  <p:nvPr/>
                </p:nvGrpSpPr>
                <p:grpSpPr bwMode="auto">
                  <a:xfrm>
                    <a:off x="1872" y="2334"/>
                    <a:ext cx="96" cy="16"/>
                    <a:chOff x="1872" y="2332"/>
                    <a:chExt cx="96" cy="16"/>
                  </a:xfrm>
                </p:grpSpPr>
                <p:sp>
                  <p:nvSpPr>
                    <p:cNvPr id="86" name="Line 2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72" y="2332"/>
                      <a:ext cx="9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63DE8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7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72" y="2348"/>
                      <a:ext cx="9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63DE8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46" name="Rectangle 39"/>
                <p:cNvSpPr>
                  <a:spLocks noChangeArrowheads="1"/>
                </p:cNvSpPr>
                <p:nvPr/>
              </p:nvSpPr>
              <p:spPr bwMode="auto">
                <a:xfrm>
                  <a:off x="1409700" y="2681288"/>
                  <a:ext cx="609600" cy="16192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defTabSz="457200"/>
                  <a:endParaRPr lang="en-US"/>
                </a:p>
              </p:txBody>
            </p:sp>
            <p:sp>
              <p:nvSpPr>
                <p:cNvPr id="47" name="Rectangle 40"/>
                <p:cNvSpPr>
                  <a:spLocks noChangeArrowheads="1"/>
                </p:cNvSpPr>
                <p:nvPr/>
              </p:nvSpPr>
              <p:spPr bwMode="auto">
                <a:xfrm>
                  <a:off x="3455988" y="2906713"/>
                  <a:ext cx="620713" cy="15557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defTabSz="457200"/>
                  <a:endParaRPr lang="en-US"/>
                </a:p>
              </p:txBody>
            </p:sp>
            <p:sp>
              <p:nvSpPr>
                <p:cNvPr id="48" name="Rectangle 41"/>
                <p:cNvSpPr>
                  <a:spLocks noChangeArrowheads="1"/>
                </p:cNvSpPr>
                <p:nvPr/>
              </p:nvSpPr>
              <p:spPr bwMode="auto">
                <a:xfrm>
                  <a:off x="3463925" y="2679700"/>
                  <a:ext cx="615950" cy="163513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defTabSz="457200"/>
                  <a:endParaRPr lang="en-US"/>
                </a:p>
              </p:txBody>
            </p:sp>
            <p:sp>
              <p:nvSpPr>
                <p:cNvPr id="49" name="Line 67"/>
                <p:cNvSpPr>
                  <a:spLocks noChangeShapeType="1"/>
                </p:cNvSpPr>
                <p:nvPr/>
              </p:nvSpPr>
              <p:spPr bwMode="auto">
                <a:xfrm>
                  <a:off x="3124200" y="26670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" name="Line 68"/>
                <p:cNvSpPr>
                  <a:spLocks noChangeShapeType="1"/>
                </p:cNvSpPr>
                <p:nvPr/>
              </p:nvSpPr>
              <p:spPr bwMode="auto">
                <a:xfrm>
                  <a:off x="3048000" y="26670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1" name="Line 69"/>
                <p:cNvSpPr>
                  <a:spLocks noChangeShapeType="1"/>
                </p:cNvSpPr>
                <p:nvPr/>
              </p:nvSpPr>
              <p:spPr bwMode="auto">
                <a:xfrm>
                  <a:off x="3200400" y="26670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" name="Line 70"/>
                <p:cNvSpPr>
                  <a:spLocks noChangeShapeType="1"/>
                </p:cNvSpPr>
                <p:nvPr/>
              </p:nvSpPr>
              <p:spPr bwMode="auto">
                <a:xfrm>
                  <a:off x="3276600" y="26670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" name="Line 71"/>
                <p:cNvSpPr>
                  <a:spLocks noChangeShapeType="1"/>
                </p:cNvSpPr>
                <p:nvPr/>
              </p:nvSpPr>
              <p:spPr bwMode="auto">
                <a:xfrm>
                  <a:off x="3352800" y="26670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4" name="Line 72"/>
                <p:cNvSpPr>
                  <a:spLocks noChangeShapeType="1"/>
                </p:cNvSpPr>
                <p:nvPr/>
              </p:nvSpPr>
              <p:spPr bwMode="auto">
                <a:xfrm>
                  <a:off x="3429000" y="26670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5" name="Line 73"/>
                <p:cNvSpPr>
                  <a:spLocks noChangeShapeType="1"/>
                </p:cNvSpPr>
                <p:nvPr/>
              </p:nvSpPr>
              <p:spPr bwMode="auto">
                <a:xfrm>
                  <a:off x="3124200" y="28956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6" name="Line 74"/>
                <p:cNvSpPr>
                  <a:spLocks noChangeShapeType="1"/>
                </p:cNvSpPr>
                <p:nvPr/>
              </p:nvSpPr>
              <p:spPr bwMode="auto">
                <a:xfrm>
                  <a:off x="3048000" y="28956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7" name="Line 75"/>
                <p:cNvSpPr>
                  <a:spLocks noChangeShapeType="1"/>
                </p:cNvSpPr>
                <p:nvPr/>
              </p:nvSpPr>
              <p:spPr bwMode="auto">
                <a:xfrm>
                  <a:off x="3200400" y="28956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8" name="Line 76"/>
                <p:cNvSpPr>
                  <a:spLocks noChangeShapeType="1"/>
                </p:cNvSpPr>
                <p:nvPr/>
              </p:nvSpPr>
              <p:spPr bwMode="auto">
                <a:xfrm>
                  <a:off x="3276600" y="28956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9" name="Line 77"/>
                <p:cNvSpPr>
                  <a:spLocks noChangeShapeType="1"/>
                </p:cNvSpPr>
                <p:nvPr/>
              </p:nvSpPr>
              <p:spPr bwMode="auto">
                <a:xfrm>
                  <a:off x="3352800" y="28956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0" name="Line 78"/>
                <p:cNvSpPr>
                  <a:spLocks noChangeShapeType="1"/>
                </p:cNvSpPr>
                <p:nvPr/>
              </p:nvSpPr>
              <p:spPr bwMode="auto">
                <a:xfrm>
                  <a:off x="3429000" y="2895600"/>
                  <a:ext cx="0" cy="152400"/>
                </a:xfrm>
                <a:prstGeom prst="line">
                  <a:avLst/>
                </a:prstGeom>
                <a:noFill/>
                <a:ln w="9525">
                  <a:solidFill>
                    <a:srgbClr val="087B08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1" name="Rectangle 53"/>
                <p:cNvSpPr>
                  <a:spLocks noChangeArrowheads="1"/>
                </p:cNvSpPr>
                <p:nvPr/>
              </p:nvSpPr>
              <p:spPr bwMode="auto">
                <a:xfrm>
                  <a:off x="5410200" y="1905000"/>
                  <a:ext cx="304800" cy="1752600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" name="Rectangle 55"/>
                <p:cNvSpPr>
                  <a:spLocks noChangeArrowheads="1"/>
                </p:cNvSpPr>
                <p:nvPr/>
              </p:nvSpPr>
              <p:spPr bwMode="auto">
                <a:xfrm>
                  <a:off x="5715000" y="1905000"/>
                  <a:ext cx="1371600" cy="457200"/>
                </a:xfrm>
                <a:prstGeom prst="rect">
                  <a:avLst/>
                </a:prstGeom>
                <a:solidFill>
                  <a:srgbClr val="99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3" name="Rectangle 56"/>
                <p:cNvSpPr>
                  <a:spLocks noChangeArrowheads="1"/>
                </p:cNvSpPr>
                <p:nvPr/>
              </p:nvSpPr>
              <p:spPr bwMode="auto">
                <a:xfrm>
                  <a:off x="5715000" y="3200400"/>
                  <a:ext cx="1371600" cy="457200"/>
                </a:xfrm>
                <a:prstGeom prst="rect">
                  <a:avLst/>
                </a:prstGeom>
                <a:solidFill>
                  <a:srgbClr val="99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" name="Text Box 58"/>
                <p:cNvSpPr txBox="1">
                  <a:spLocks noChangeArrowheads="1"/>
                </p:cNvSpPr>
                <p:nvPr/>
              </p:nvSpPr>
              <p:spPr bwMode="auto">
                <a:xfrm>
                  <a:off x="7010400" y="1905000"/>
                  <a:ext cx="1371600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en-US" b="1" dirty="0">
                    <a:solidFill>
                      <a:srgbClr val="993300"/>
                    </a:solidFill>
                  </a:endParaRPr>
                </a:p>
              </p:txBody>
            </p:sp>
            <p:grpSp>
              <p:nvGrpSpPr>
                <p:cNvPr id="65" name="Group 66"/>
                <p:cNvGrpSpPr>
                  <a:grpSpLocks/>
                </p:cNvGrpSpPr>
                <p:nvPr/>
              </p:nvGrpSpPr>
              <p:grpSpPr bwMode="auto">
                <a:xfrm>
                  <a:off x="3505200" y="2530475"/>
                  <a:ext cx="990600" cy="685800"/>
                  <a:chOff x="2208" y="1594"/>
                  <a:chExt cx="624" cy="432"/>
                </a:xfrm>
              </p:grpSpPr>
              <p:sp>
                <p:nvSpPr>
                  <p:cNvPr id="82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2208" y="1690"/>
                    <a:ext cx="624" cy="240"/>
                  </a:xfrm>
                  <a:prstGeom prst="rect">
                    <a:avLst/>
                  </a:prstGeom>
                  <a:solidFill>
                    <a:srgbClr val="00800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3" name="AutoShape 6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376" y="1570"/>
                    <a:ext cx="432" cy="480"/>
                  </a:xfrm>
                  <a:custGeom>
                    <a:avLst/>
                    <a:gdLst>
                      <a:gd name="G0" fmla="+- 5400 0 0"/>
                      <a:gd name="G1" fmla="+- 21600 0 5400"/>
                      <a:gd name="G2" fmla="*/ 5400 1 2"/>
                      <a:gd name="G3" fmla="+- 21600 0 G2"/>
                      <a:gd name="G4" fmla="+/ 5400 21600 2"/>
                      <a:gd name="G5" fmla="+/ G1 0 2"/>
                      <a:gd name="G6" fmla="*/ 21600 21600 5400"/>
                      <a:gd name="G7" fmla="*/ G6 1 2"/>
                      <a:gd name="G8" fmla="+- 21600 0 G7"/>
                      <a:gd name="G9" fmla="*/ 21600 1 2"/>
                      <a:gd name="G10" fmla="+- 5400 0 G9"/>
                      <a:gd name="G11" fmla="?: G10 G8 0"/>
                      <a:gd name="G12" fmla="?: G10 G7 21600"/>
                      <a:gd name="T0" fmla="*/ 18900 w 21600"/>
                      <a:gd name="T1" fmla="*/ 10800 h 21600"/>
                      <a:gd name="T2" fmla="*/ 10800 w 21600"/>
                      <a:gd name="T3" fmla="*/ 21600 h 21600"/>
                      <a:gd name="T4" fmla="*/ 2700 w 21600"/>
                      <a:gd name="T5" fmla="*/ 10800 h 21600"/>
                      <a:gd name="T6" fmla="*/ 10800 w 21600"/>
                      <a:gd name="T7" fmla="*/ 0 h 21600"/>
                      <a:gd name="T8" fmla="*/ 4500 w 21600"/>
                      <a:gd name="T9" fmla="*/ 4500 h 21600"/>
                      <a:gd name="T10" fmla="*/ 17100 w 21600"/>
                      <a:gd name="T11" fmla="*/ 171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66" name="Line 68"/>
                <p:cNvSpPr>
                  <a:spLocks noChangeShapeType="1"/>
                </p:cNvSpPr>
                <p:nvPr/>
              </p:nvSpPr>
              <p:spPr bwMode="auto">
                <a:xfrm flipH="1">
                  <a:off x="4495800" y="1371600"/>
                  <a:ext cx="304800" cy="1143000"/>
                </a:xfrm>
                <a:prstGeom prst="line">
                  <a:avLst/>
                </a:prstGeom>
                <a:noFill/>
                <a:ln w="31750">
                  <a:solidFill>
                    <a:srgbClr val="008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4506416" y="1017836"/>
                  <a:ext cx="2503767" cy="429909"/>
                </a:xfrm>
                <a:prstGeom prst="rect">
                  <a:avLst/>
                </a:prstGeom>
                <a:solidFill>
                  <a:schemeClr val="bg1"/>
                </a:solidFill>
                <a:ln w="31750">
                  <a:solidFill>
                    <a:srgbClr val="008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square" rIns="0">
                  <a:spAutoFit/>
                </a:bodyPr>
                <a:lstStyle/>
                <a:p>
                  <a:r>
                    <a:rPr lang="en-US" sz="1600" dirty="0" smtClean="0">
                      <a:solidFill>
                        <a:srgbClr val="008000"/>
                      </a:solidFill>
                    </a:rPr>
                    <a:t>Tracking</a:t>
                  </a:r>
                  <a:r>
                    <a:rPr lang="en-US" sz="1600" dirty="0">
                      <a:solidFill>
                        <a:srgbClr val="008000"/>
                      </a:solidFill>
                    </a:rPr>
                    <a:t>: 2.5 &lt; </a:t>
                  </a:r>
                  <a:r>
                    <a:rPr lang="el-GR" sz="1600" dirty="0">
                      <a:solidFill>
                        <a:srgbClr val="008000"/>
                      </a:solidFill>
                      <a:cs typeface="Arial" pitchFamily="34" charset="0"/>
                    </a:rPr>
                    <a:t>η</a:t>
                  </a:r>
                  <a:r>
                    <a:rPr lang="en-US" sz="1600" dirty="0">
                      <a:solidFill>
                        <a:srgbClr val="008000"/>
                      </a:solidFill>
                      <a:cs typeface="Arial" pitchFamily="34" charset="0"/>
                    </a:rPr>
                    <a:t> &lt; 4</a:t>
                  </a:r>
                  <a:endParaRPr lang="el-GR" sz="1600" dirty="0">
                    <a:solidFill>
                      <a:srgbClr val="008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68" name="AutoShape 69"/>
                <p:cNvSpPr>
                  <a:spLocks noChangeArrowheads="1"/>
                </p:cNvSpPr>
                <p:nvPr/>
              </p:nvSpPr>
              <p:spPr bwMode="auto">
                <a:xfrm rot="5400000">
                  <a:off x="4255294" y="2502694"/>
                  <a:ext cx="1319212" cy="685800"/>
                </a:xfrm>
                <a:custGeom>
                  <a:avLst/>
                  <a:gdLst>
                    <a:gd name="G0" fmla="+- 5400 0 0"/>
                    <a:gd name="G1" fmla="+- 21600 0 5400"/>
                    <a:gd name="G2" fmla="*/ 5400 1 2"/>
                    <a:gd name="G3" fmla="+- 21600 0 G2"/>
                    <a:gd name="G4" fmla="+/ 5400 21600 2"/>
                    <a:gd name="G5" fmla="+/ G1 0 2"/>
                    <a:gd name="G6" fmla="*/ 21600 21600 5400"/>
                    <a:gd name="G7" fmla="*/ G6 1 2"/>
                    <a:gd name="G8" fmla="+- 21600 0 G7"/>
                    <a:gd name="G9" fmla="*/ 21600 1 2"/>
                    <a:gd name="G10" fmla="+- 5400 0 G9"/>
                    <a:gd name="G11" fmla="?: G10 G8 0"/>
                    <a:gd name="G12" fmla="?: G10 G7 21600"/>
                    <a:gd name="T0" fmla="*/ 18900 w 21600"/>
                    <a:gd name="T1" fmla="*/ 10800 h 21600"/>
                    <a:gd name="T2" fmla="*/ 10800 w 21600"/>
                    <a:gd name="T3" fmla="*/ 21600 h 21600"/>
                    <a:gd name="T4" fmla="*/ 2700 w 21600"/>
                    <a:gd name="T5" fmla="*/ 10800 h 21600"/>
                    <a:gd name="T6" fmla="*/ 10800 w 21600"/>
                    <a:gd name="T7" fmla="*/ 0 h 21600"/>
                    <a:gd name="T8" fmla="*/ 4500 w 21600"/>
                    <a:gd name="T9" fmla="*/ 4500 h 21600"/>
                    <a:gd name="T10" fmla="*/ 17100 w 21600"/>
                    <a:gd name="T11" fmla="*/ 171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3366FF">
                    <a:alpha val="50000"/>
                  </a:srgb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9" name="Line 72"/>
                <p:cNvSpPr>
                  <a:spLocks noChangeShapeType="1"/>
                </p:cNvSpPr>
                <p:nvPr/>
              </p:nvSpPr>
              <p:spPr bwMode="auto">
                <a:xfrm flipV="1">
                  <a:off x="5105400" y="3429000"/>
                  <a:ext cx="0" cy="533400"/>
                </a:xfrm>
                <a:prstGeom prst="line">
                  <a:avLst/>
                </a:prstGeom>
                <a:noFill/>
                <a:ln w="31750">
                  <a:solidFill>
                    <a:srgbClr val="3366FF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0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4572001" y="3962401"/>
                  <a:ext cx="1717252" cy="664405"/>
                </a:xfrm>
                <a:prstGeom prst="rect">
                  <a:avLst/>
                </a:prstGeom>
                <a:solidFill>
                  <a:schemeClr val="bg1"/>
                </a:solidFill>
                <a:ln w="31750">
                  <a:solidFill>
                    <a:srgbClr val="3366FF"/>
                  </a:solidFill>
                  <a:miter lim="800000"/>
                  <a:headEnd/>
                  <a:tailEnd/>
                </a:ln>
                <a:effectLst/>
              </p:spPr>
              <p:txBody>
                <a:bodyPr wrap="square" rIns="0">
                  <a:spAutoFit/>
                </a:bodyPr>
                <a:lstStyle/>
                <a:p>
                  <a:r>
                    <a:rPr lang="en-US" sz="1400" dirty="0" smtClean="0">
                      <a:solidFill>
                        <a:srgbClr val="0033CC"/>
                      </a:solidFill>
                    </a:rPr>
                    <a:t>Baryon/meson separation?</a:t>
                  </a:r>
                  <a:endParaRPr lang="en-US" sz="1400" dirty="0">
                    <a:solidFill>
                      <a:srgbClr val="0033CC"/>
                    </a:solidFill>
                  </a:endParaRPr>
                </a:p>
              </p:txBody>
            </p:sp>
            <p:sp>
              <p:nvSpPr>
                <p:cNvPr id="71" name="Line 78"/>
                <p:cNvSpPr>
                  <a:spLocks noChangeShapeType="1"/>
                </p:cNvSpPr>
                <p:nvPr/>
              </p:nvSpPr>
              <p:spPr bwMode="auto">
                <a:xfrm flipH="1" flipV="1">
                  <a:off x="5486400" y="3581400"/>
                  <a:ext cx="460176" cy="244748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72" name="Group 110"/>
                <p:cNvGrpSpPr>
                  <a:grpSpLocks/>
                </p:cNvGrpSpPr>
                <p:nvPr/>
              </p:nvGrpSpPr>
              <p:grpSpPr bwMode="auto">
                <a:xfrm>
                  <a:off x="1194048" y="513778"/>
                  <a:ext cx="3103507" cy="444511"/>
                  <a:chOff x="1461295" y="5200249"/>
                  <a:chExt cx="3103308" cy="444897"/>
                </a:xfrm>
              </p:grpSpPr>
              <p:sp>
                <p:nvSpPr>
                  <p:cNvPr id="78" name="Right Arrow 104"/>
                  <p:cNvSpPr>
                    <a:spLocks noChangeArrowheads="1"/>
                  </p:cNvSpPr>
                  <p:nvPr/>
                </p:nvSpPr>
                <p:spPr bwMode="auto">
                  <a:xfrm>
                    <a:off x="1461295" y="5200250"/>
                    <a:ext cx="1519233" cy="179294"/>
                  </a:xfrm>
                  <a:prstGeom prst="rightArrow">
                    <a:avLst>
                      <a:gd name="adj1" fmla="val 50000"/>
                      <a:gd name="adj2" fmla="val 50017"/>
                    </a:avLst>
                  </a:prstGeom>
                  <a:solidFill>
                    <a:srgbClr val="800000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en-US" sz="1600"/>
                  </a:p>
                </p:txBody>
              </p:sp>
              <p:sp>
                <p:nvSpPr>
                  <p:cNvPr id="79" name="Text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42682" y="5272321"/>
                    <a:ext cx="979693" cy="3696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defTabSz="457200"/>
                    <a:r>
                      <a:rPr lang="en-US" dirty="0" smtClean="0">
                        <a:solidFill>
                          <a:srgbClr val="800000"/>
                        </a:solidFill>
                      </a:rPr>
                      <a:t>nucleus</a:t>
                    </a:r>
                    <a:endParaRPr lang="en-US" dirty="0">
                      <a:solidFill>
                        <a:srgbClr val="800000"/>
                      </a:solidFill>
                    </a:endParaRPr>
                  </a:p>
                </p:txBody>
              </p:sp>
              <p:sp>
                <p:nvSpPr>
                  <p:cNvPr id="80" name="Right Arrow 79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3045370" y="5200249"/>
                    <a:ext cx="1519233" cy="179293"/>
                  </a:xfrm>
                  <a:prstGeom prst="rightArrow">
                    <a:avLst>
                      <a:gd name="adj1" fmla="val 50000"/>
                      <a:gd name="adj2" fmla="val 50017"/>
                    </a:avLst>
                  </a:prstGeom>
                  <a:solidFill>
                    <a:srgbClr val="191966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en-US" sz="1600">
                      <a:solidFill>
                        <a:srgbClr val="191966"/>
                      </a:solidFill>
                    </a:endParaRPr>
                  </a:p>
                </p:txBody>
              </p:sp>
              <p:sp>
                <p:nvSpPr>
                  <p:cNvPr id="81" name="TextBox 80"/>
                  <p:cNvSpPr txBox="1"/>
                  <p:nvPr/>
                </p:nvSpPr>
                <p:spPr>
                  <a:xfrm>
                    <a:off x="3115897" y="5275494"/>
                    <a:ext cx="1119145" cy="36965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defTabSz="457200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</a:rPr>
                      <a:t>electron</a:t>
                    </a:r>
                    <a:endParaRPr lang="en-US" dirty="0">
                      <a:solidFill>
                        <a:schemeClr val="accent2">
                          <a:lumMod val="50000"/>
                        </a:schemeClr>
                      </a:solidFill>
                      <a:latin typeface="+mn-lt"/>
                    </a:endParaRPr>
                  </a:p>
                </p:txBody>
              </p:sp>
            </p:grpSp>
            <p:sp>
              <p:nvSpPr>
                <p:cNvPr id="74" name="Rectangle 86"/>
                <p:cNvSpPr>
                  <a:spLocks noChangeArrowheads="1"/>
                </p:cNvSpPr>
                <p:nvPr/>
              </p:nvSpPr>
              <p:spPr bwMode="auto">
                <a:xfrm>
                  <a:off x="5715000" y="2362200"/>
                  <a:ext cx="914400" cy="838200"/>
                </a:xfrm>
                <a:prstGeom prst="rect">
                  <a:avLst/>
                </a:prstGeom>
                <a:solidFill>
                  <a:srgbClr val="99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5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5562600" y="3657600"/>
                  <a:ext cx="2895167" cy="4689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1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W-Powder </a:t>
                  </a:r>
                  <a:r>
                    <a:rPr lang="en-US" b="1" dirty="0" err="1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EMCal</a:t>
                  </a:r>
                  <a:endParaRPr lang="en-US" b="1" dirty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6" name="TextBox 75"/>
                <p:cNvSpPr txBox="1"/>
                <p:nvPr/>
              </p:nvSpPr>
              <p:spPr>
                <a:xfrm>
                  <a:off x="6629400" y="2590800"/>
                  <a:ext cx="1197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err="1" smtClean="0">
                      <a:solidFill>
                        <a:schemeClr val="accent6">
                          <a:lumMod val="50000"/>
                        </a:schemeClr>
                      </a:solidFill>
                    </a:rPr>
                    <a:t>Pb</a:t>
                  </a:r>
                  <a:r>
                    <a:rPr lang="en-US" b="1" dirty="0" smtClean="0">
                      <a:solidFill>
                        <a:schemeClr val="accent6">
                          <a:lumMod val="50000"/>
                        </a:schemeClr>
                      </a:solidFill>
                    </a:rPr>
                    <a:t>-Sc </a:t>
                  </a:r>
                  <a:r>
                    <a:rPr lang="en-US" b="1" dirty="0" err="1" smtClean="0">
                      <a:solidFill>
                        <a:schemeClr val="accent6">
                          <a:lumMod val="50000"/>
                        </a:schemeClr>
                      </a:solidFill>
                    </a:rPr>
                    <a:t>HCal</a:t>
                  </a:r>
                  <a:endParaRPr lang="en-US" b="1" dirty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5029200" y="1524000"/>
                  <a:ext cx="342856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rgbClr val="C00000"/>
                      </a:solidFill>
                    </a:rPr>
                    <a:t>Forward Calorimeter System (FCS)</a:t>
                  </a:r>
                  <a:endParaRPr lang="en-US" b="1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16" name="Rectangle 2"/>
              <p:cNvSpPr>
                <a:spLocks/>
              </p:cNvSpPr>
              <p:nvPr/>
            </p:nvSpPr>
            <p:spPr bwMode="auto">
              <a:xfrm>
                <a:off x="1187624" y="2780928"/>
                <a:ext cx="144017" cy="576064"/>
              </a:xfrm>
              <a:prstGeom prst="rect">
                <a:avLst/>
              </a:prstGeom>
              <a:solidFill>
                <a:srgbClr val="008000">
                  <a:alpha val="79999"/>
                </a:srgbClr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7" name="Rectangle 3"/>
              <p:cNvSpPr>
                <a:spLocks/>
              </p:cNvSpPr>
              <p:nvPr/>
            </p:nvSpPr>
            <p:spPr bwMode="auto">
              <a:xfrm>
                <a:off x="1691680" y="2420888"/>
                <a:ext cx="62508" cy="437555"/>
              </a:xfrm>
              <a:prstGeom prst="rect">
                <a:avLst/>
              </a:prstGeom>
              <a:solidFill>
                <a:srgbClr val="FF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8" name="Rectangle 3"/>
              <p:cNvSpPr>
                <a:spLocks/>
              </p:cNvSpPr>
              <p:nvPr/>
            </p:nvSpPr>
            <p:spPr bwMode="auto">
              <a:xfrm>
                <a:off x="1691680" y="3356992"/>
                <a:ext cx="62508" cy="437555"/>
              </a:xfrm>
              <a:prstGeom prst="rect">
                <a:avLst/>
              </a:prstGeom>
              <a:solidFill>
                <a:srgbClr val="FF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19" name="Group 159"/>
              <p:cNvGrpSpPr/>
              <p:nvPr/>
            </p:nvGrpSpPr>
            <p:grpSpPr>
              <a:xfrm>
                <a:off x="1331640" y="2060848"/>
                <a:ext cx="301736" cy="876848"/>
                <a:chOff x="1259632" y="1904080"/>
                <a:chExt cx="301736" cy="876848"/>
              </a:xfrm>
            </p:grpSpPr>
            <p:grpSp>
              <p:nvGrpSpPr>
                <p:cNvPr id="33" name="Group 155"/>
                <p:cNvGrpSpPr/>
                <p:nvPr/>
              </p:nvGrpSpPr>
              <p:grpSpPr>
                <a:xfrm>
                  <a:off x="1259632" y="1916832"/>
                  <a:ext cx="144016" cy="864096"/>
                  <a:chOff x="1187624" y="1916832"/>
                  <a:chExt cx="109343" cy="648072"/>
                </a:xfrm>
              </p:grpSpPr>
              <p:sp>
                <p:nvSpPr>
                  <p:cNvPr id="37" name="Rectangle 36"/>
                  <p:cNvSpPr/>
                  <p:nvPr/>
                </p:nvSpPr>
                <p:spPr>
                  <a:xfrm>
                    <a:off x="1251248" y="1916832"/>
                    <a:ext cx="45719" cy="576064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Rectangle 37"/>
                  <p:cNvSpPr/>
                  <p:nvPr/>
                </p:nvSpPr>
                <p:spPr>
                  <a:xfrm>
                    <a:off x="1187624" y="1916832"/>
                    <a:ext cx="72008" cy="576064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Rectangle 38"/>
                  <p:cNvSpPr/>
                  <p:nvPr/>
                </p:nvSpPr>
                <p:spPr>
                  <a:xfrm>
                    <a:off x="1216720" y="1916832"/>
                    <a:ext cx="45719" cy="648072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4" name="Rectangle 33"/>
                <p:cNvSpPr/>
                <p:nvPr/>
              </p:nvSpPr>
              <p:spPr>
                <a:xfrm>
                  <a:off x="1403648" y="1916832"/>
                  <a:ext cx="144016" cy="864096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5" name="Straight Connector 34"/>
                <p:cNvCxnSpPr>
                  <a:endCxn id="34" idx="2"/>
                </p:cNvCxnSpPr>
                <p:nvPr/>
              </p:nvCxnSpPr>
              <p:spPr>
                <a:xfrm flipH="1">
                  <a:off x="1475656" y="1904080"/>
                  <a:ext cx="85712" cy="87684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>
                  <a:endCxn id="34" idx="2"/>
                </p:cNvCxnSpPr>
                <p:nvPr/>
              </p:nvCxnSpPr>
              <p:spPr>
                <a:xfrm>
                  <a:off x="1473620" y="1904080"/>
                  <a:ext cx="2036" cy="87684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Group 160"/>
              <p:cNvGrpSpPr/>
              <p:nvPr/>
            </p:nvGrpSpPr>
            <p:grpSpPr>
              <a:xfrm>
                <a:off x="1331640" y="3284984"/>
                <a:ext cx="301736" cy="876848"/>
                <a:chOff x="1259632" y="1904080"/>
                <a:chExt cx="301736" cy="876848"/>
              </a:xfrm>
            </p:grpSpPr>
            <p:grpSp>
              <p:nvGrpSpPr>
                <p:cNvPr id="26" name="Group 155"/>
                <p:cNvGrpSpPr/>
                <p:nvPr/>
              </p:nvGrpSpPr>
              <p:grpSpPr>
                <a:xfrm>
                  <a:off x="1259632" y="1916832"/>
                  <a:ext cx="144016" cy="864096"/>
                  <a:chOff x="1187624" y="1916832"/>
                  <a:chExt cx="109343" cy="648072"/>
                </a:xfrm>
              </p:grpSpPr>
              <p:sp>
                <p:nvSpPr>
                  <p:cNvPr id="30" name="Rectangle 29"/>
                  <p:cNvSpPr/>
                  <p:nvPr/>
                </p:nvSpPr>
                <p:spPr>
                  <a:xfrm>
                    <a:off x="1251248" y="1916832"/>
                    <a:ext cx="45719" cy="576064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Rectangle 30"/>
                  <p:cNvSpPr/>
                  <p:nvPr/>
                </p:nvSpPr>
                <p:spPr>
                  <a:xfrm>
                    <a:off x="1187624" y="1916832"/>
                    <a:ext cx="72008" cy="576064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Rectangle 31"/>
                  <p:cNvSpPr/>
                  <p:nvPr/>
                </p:nvSpPr>
                <p:spPr>
                  <a:xfrm>
                    <a:off x="1216720" y="1916832"/>
                    <a:ext cx="45719" cy="648072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7" name="Rectangle 26"/>
                <p:cNvSpPr/>
                <p:nvPr/>
              </p:nvSpPr>
              <p:spPr>
                <a:xfrm>
                  <a:off x="1403648" y="1916832"/>
                  <a:ext cx="144016" cy="864096"/>
                </a:xfrm>
                <a:prstGeom prst="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8" name="Straight Connector 27"/>
                <p:cNvCxnSpPr>
                  <a:endCxn id="27" idx="2"/>
                </p:cNvCxnSpPr>
                <p:nvPr/>
              </p:nvCxnSpPr>
              <p:spPr>
                <a:xfrm flipH="1">
                  <a:off x="1475656" y="1904080"/>
                  <a:ext cx="85712" cy="87684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>
                  <a:endCxn id="27" idx="2"/>
                </p:cNvCxnSpPr>
                <p:nvPr/>
              </p:nvCxnSpPr>
              <p:spPr>
                <a:xfrm>
                  <a:off x="1473620" y="1904080"/>
                  <a:ext cx="2036" cy="87684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TextBox 20"/>
              <p:cNvSpPr txBox="1"/>
              <p:nvPr/>
            </p:nvSpPr>
            <p:spPr>
              <a:xfrm>
                <a:off x="611560" y="3284984"/>
                <a:ext cx="6719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BSO</a:t>
                </a:r>
                <a:endParaRPr lang="en-US" dirty="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835696" y="2492896"/>
                <a:ext cx="6976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 smtClean="0"/>
                  <a:t>iTPC</a:t>
                </a:r>
                <a:endParaRPr lang="en-US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547664" y="3789040"/>
                <a:ext cx="83869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ETTIE</a:t>
                </a:r>
                <a:endParaRPr lang="en-US" dirty="0"/>
              </a:p>
            </p:txBody>
          </p:sp>
          <p:sp>
            <p:nvSpPr>
              <p:cNvPr id="24" name="Rectangle 3"/>
              <p:cNvSpPr>
                <a:spLocks/>
              </p:cNvSpPr>
              <p:nvPr/>
            </p:nvSpPr>
            <p:spPr bwMode="auto">
              <a:xfrm>
                <a:off x="3851920" y="2420888"/>
                <a:ext cx="62508" cy="437555"/>
              </a:xfrm>
              <a:prstGeom prst="rect">
                <a:avLst/>
              </a:prstGeom>
              <a:solidFill>
                <a:srgbClr val="FF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5" name="Rectangle 3"/>
              <p:cNvSpPr>
                <a:spLocks/>
              </p:cNvSpPr>
              <p:nvPr/>
            </p:nvSpPr>
            <p:spPr bwMode="auto">
              <a:xfrm>
                <a:off x="3851920" y="3356992"/>
                <a:ext cx="62508" cy="437555"/>
              </a:xfrm>
              <a:prstGeom prst="rect">
                <a:avLst/>
              </a:prstGeom>
              <a:solidFill>
                <a:srgbClr val="FF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7" name="Rectangle 6"/>
            <p:cNvSpPr/>
            <p:nvPr/>
          </p:nvSpPr>
          <p:spPr bwMode="auto">
            <a:xfrm>
              <a:off x="2483768" y="4941168"/>
              <a:ext cx="648072" cy="72008"/>
            </a:xfrm>
            <a:prstGeom prst="rect">
              <a:avLst/>
            </a:prstGeom>
            <a:solidFill>
              <a:srgbClr val="66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1763688" y="4941168"/>
              <a:ext cx="648072" cy="72008"/>
            </a:xfrm>
            <a:prstGeom prst="rect">
              <a:avLst/>
            </a:prstGeom>
            <a:solidFill>
              <a:srgbClr val="66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203848" y="4941168"/>
              <a:ext cx="648072" cy="72008"/>
            </a:xfrm>
            <a:prstGeom prst="rect">
              <a:avLst/>
            </a:prstGeom>
            <a:solidFill>
              <a:srgbClr val="66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2483768" y="1196752"/>
              <a:ext cx="648072" cy="72008"/>
            </a:xfrm>
            <a:prstGeom prst="rect">
              <a:avLst/>
            </a:prstGeom>
            <a:solidFill>
              <a:srgbClr val="66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1763688" y="1196752"/>
              <a:ext cx="648072" cy="72008"/>
            </a:xfrm>
            <a:prstGeom prst="rect">
              <a:avLst/>
            </a:prstGeom>
            <a:solidFill>
              <a:srgbClr val="66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3203848" y="1196752"/>
              <a:ext cx="648072" cy="72008"/>
            </a:xfrm>
            <a:prstGeom prst="rect">
              <a:avLst/>
            </a:prstGeom>
            <a:solidFill>
              <a:srgbClr val="66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923928" y="1196752"/>
              <a:ext cx="648072" cy="72008"/>
            </a:xfrm>
            <a:prstGeom prst="rect">
              <a:avLst/>
            </a:prstGeom>
            <a:solidFill>
              <a:srgbClr val="66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1043608" y="1196752"/>
              <a:ext cx="648072" cy="72008"/>
            </a:xfrm>
            <a:prstGeom prst="rect">
              <a:avLst/>
            </a:prstGeom>
            <a:solidFill>
              <a:srgbClr val="66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pic>
        <p:nvPicPr>
          <p:cNvPr id="97" name="Picture 96" descr="SIDIS_EIC_whitepaper_figure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976546" y="4133049"/>
            <a:ext cx="6761629" cy="266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3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70149" algn="ctr"/>
            <a:r>
              <a:rPr sz="2800" b="1" dirty="0" smtClean="0">
                <a:solidFill>
                  <a:srgbClr val="FF0000"/>
                </a:solidFill>
                <a:latin typeface="Arial"/>
                <a:cs typeface="Arial"/>
              </a:rPr>
              <a:t>Semi-inclusive</a:t>
            </a:r>
            <a:r>
              <a:rPr sz="2800" b="1" spc="-4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FF0000"/>
                </a:solidFill>
                <a:latin typeface="Arial"/>
                <a:cs typeface="Arial"/>
              </a:rPr>
              <a:t>Measuremen</a:t>
            </a:r>
            <a:r>
              <a:rPr sz="2800" b="1" spc="-11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2800" b="1" dirty="0">
                <a:solidFill>
                  <a:srgbClr val="FF0000"/>
                </a:solidFill>
                <a:latin typeface="Arial"/>
                <a:cs typeface="Arial"/>
              </a:rPr>
              <a:t>s</a:t>
            </a:r>
          </a:p>
        </p:txBody>
      </p:sp>
      <p:sp>
        <p:nvSpPr>
          <p:cNvPr id="3" name="object 3"/>
          <p:cNvSpPr/>
          <p:nvPr/>
        </p:nvSpPr>
        <p:spPr>
          <a:xfrm>
            <a:off x="250031" y="2527102"/>
            <a:ext cx="8643938" cy="34825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75110" y="1178719"/>
            <a:ext cx="7441306" cy="81012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929"/>
            <a:r>
              <a:rPr sz="1300" dirty="0">
                <a:latin typeface="Arial"/>
                <a:cs typeface="Arial"/>
              </a:rPr>
              <a:t>Azimu</a:t>
            </a:r>
            <a:r>
              <a:rPr sz="1300" spc="-4" dirty="0">
                <a:latin typeface="Arial"/>
                <a:cs typeface="Arial"/>
              </a:rPr>
              <a:t>thal </a:t>
            </a:r>
            <a:r>
              <a:rPr sz="1300" dirty="0">
                <a:latin typeface="Arial"/>
                <a:cs typeface="Arial"/>
              </a:rPr>
              <a:t>correla</a:t>
            </a:r>
            <a:r>
              <a:rPr sz="1300" spc="-4" dirty="0">
                <a:latin typeface="Arial"/>
                <a:cs typeface="Arial"/>
              </a:rPr>
              <a:t>tions </a:t>
            </a:r>
            <a:r>
              <a:rPr sz="1300" dirty="0">
                <a:latin typeface="Arial"/>
                <a:cs typeface="Arial"/>
              </a:rPr>
              <a:t>in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di-hadron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(semi-inclusive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deep-inela</a:t>
            </a:r>
            <a:r>
              <a:rPr sz="1300" spc="-7" dirty="0">
                <a:latin typeface="Arial"/>
                <a:cs typeface="Arial"/>
              </a:rPr>
              <a:t>stic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sca</a:t>
            </a:r>
            <a:r>
              <a:rPr sz="1300" spc="-4" dirty="0">
                <a:latin typeface="Arial"/>
                <a:cs typeface="Arial"/>
              </a:rPr>
              <a:t>ttering) </a:t>
            </a:r>
            <a:r>
              <a:rPr sz="1300" dirty="0">
                <a:latin typeface="Arial"/>
                <a:cs typeface="Arial"/>
              </a:rPr>
              <a:t>measuremen</a:t>
            </a:r>
            <a:r>
              <a:rPr sz="1300" spc="-7" dirty="0">
                <a:latin typeface="Arial"/>
                <a:cs typeface="Arial"/>
              </a:rPr>
              <a:t>ts,</a:t>
            </a:r>
            <a:endParaRPr sz="1300" dirty="0">
              <a:latin typeface="Arial"/>
              <a:cs typeface="Arial"/>
            </a:endParaRPr>
          </a:p>
          <a:p>
            <a:pPr>
              <a:lnSpc>
                <a:spcPts val="703"/>
              </a:lnSpc>
            </a:pPr>
            <a:endParaRPr sz="700" dirty="0"/>
          </a:p>
          <a:p>
            <a:pPr>
              <a:lnSpc>
                <a:spcPts val="844"/>
              </a:lnSpc>
              <a:spcBef>
                <a:spcPts val="27"/>
              </a:spcBef>
            </a:pPr>
            <a:endParaRPr sz="800" dirty="0"/>
          </a:p>
          <a:p>
            <a:pPr marL="678632">
              <a:tabLst>
                <a:tab pos="1638986" algn="l"/>
              </a:tabLst>
            </a:pPr>
            <a:r>
              <a:rPr sz="1300" i="1" dirty="0">
                <a:latin typeface="Arial"/>
                <a:cs typeface="Arial"/>
              </a:rPr>
              <a:t>e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spc="-11" dirty="0">
                <a:latin typeface="Arial"/>
                <a:cs typeface="Arial"/>
              </a:rPr>
              <a:t>+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dirty="0" err="1" smtClean="0">
                <a:latin typeface="Arial"/>
                <a:cs typeface="Arial"/>
              </a:rPr>
              <a:t>Au</a:t>
            </a:r>
            <a:r>
              <a:rPr lang="en-US" sz="1300" dirty="0" err="1" smtClean="0">
                <a:latin typeface="Arial"/>
                <a:cs typeface="Arial"/>
                <a:sym typeface="Wingdings" panose="05000000000000000000" pitchFamily="2" charset="2"/>
              </a:rPr>
              <a:t></a:t>
            </a:r>
            <a:r>
              <a:rPr sz="1300" i="1" dirty="0" err="1" smtClean="0">
                <a:latin typeface="Arial"/>
                <a:cs typeface="Arial"/>
              </a:rPr>
              <a:t>e</a:t>
            </a:r>
            <a:r>
              <a:rPr sz="1300" i="1" dirty="0">
                <a:latin typeface="Arial"/>
                <a:cs typeface="Arial"/>
              </a:rPr>
              <a:t>’</a:t>
            </a:r>
            <a:r>
              <a:rPr sz="1300" i="1" spc="-49" dirty="0">
                <a:latin typeface="Arial"/>
                <a:cs typeface="Arial"/>
              </a:rPr>
              <a:t> </a:t>
            </a:r>
            <a:r>
              <a:rPr sz="1300" i="1" spc="-11" dirty="0">
                <a:latin typeface="Arial"/>
                <a:cs typeface="Arial"/>
              </a:rPr>
              <a:t>+ </a:t>
            </a:r>
            <a:r>
              <a:rPr sz="1300" spc="-11" dirty="0">
                <a:latin typeface="Arial"/>
                <a:cs typeface="Arial"/>
              </a:rPr>
              <a:t>Au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i="1" spc="-11" dirty="0">
                <a:latin typeface="Arial"/>
                <a:cs typeface="Arial"/>
              </a:rPr>
              <a:t>+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h</a:t>
            </a:r>
            <a:r>
              <a:rPr sz="1300" i="1" baseline="-6944" dirty="0">
                <a:latin typeface="Arial"/>
                <a:cs typeface="Arial"/>
              </a:rPr>
              <a:t>1</a:t>
            </a:r>
            <a:r>
              <a:rPr sz="1300" i="1" spc="174" baseline="-6944" dirty="0">
                <a:latin typeface="Arial"/>
                <a:cs typeface="Arial"/>
              </a:rPr>
              <a:t> </a:t>
            </a:r>
            <a:r>
              <a:rPr sz="1300" i="1" spc="-11" dirty="0">
                <a:latin typeface="Arial"/>
                <a:cs typeface="Arial"/>
              </a:rPr>
              <a:t>+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h</a:t>
            </a:r>
            <a:r>
              <a:rPr sz="1300" i="1" baseline="-6944" dirty="0">
                <a:latin typeface="Arial"/>
                <a:cs typeface="Arial"/>
              </a:rPr>
              <a:t>2</a:t>
            </a:r>
            <a:r>
              <a:rPr sz="1300" i="1" spc="174" baseline="-6944" dirty="0">
                <a:latin typeface="Arial"/>
                <a:cs typeface="Arial"/>
              </a:rPr>
              <a:t> </a:t>
            </a:r>
            <a:r>
              <a:rPr sz="1300" i="1" spc="-11" dirty="0">
                <a:latin typeface="Arial"/>
                <a:cs typeface="Arial"/>
              </a:rPr>
              <a:t>+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spc="-11" dirty="0">
                <a:latin typeface="Arial"/>
                <a:cs typeface="Arial"/>
              </a:rPr>
              <a:t>X</a:t>
            </a:r>
            <a:endParaRPr sz="1300" dirty="0">
              <a:latin typeface="Arial"/>
              <a:cs typeface="Arial"/>
            </a:endParaRPr>
          </a:p>
          <a:p>
            <a:pPr>
              <a:lnSpc>
                <a:spcPts val="703"/>
              </a:lnSpc>
            </a:pPr>
            <a:endParaRPr sz="700" dirty="0"/>
          </a:p>
          <a:p>
            <a:pPr>
              <a:lnSpc>
                <a:spcPts val="844"/>
              </a:lnSpc>
              <a:spcBef>
                <a:spcPts val="27"/>
              </a:spcBef>
            </a:pPr>
            <a:endParaRPr sz="800" dirty="0"/>
          </a:p>
          <a:p>
            <a:pPr marL="8929"/>
            <a:r>
              <a:rPr sz="1300" i="1" dirty="0">
                <a:latin typeface="Arial"/>
                <a:cs typeface="Arial"/>
              </a:rPr>
              <a:t>provide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sensi</a:t>
            </a:r>
            <a:r>
              <a:rPr sz="1300" i="1" spc="-4" dirty="0">
                <a:latin typeface="Arial"/>
                <a:cs typeface="Arial"/>
              </a:rPr>
              <a:t>tivity to </a:t>
            </a:r>
            <a:r>
              <a:rPr sz="1300" i="1" dirty="0">
                <a:latin typeface="Arial"/>
                <a:cs typeface="Arial"/>
              </a:rPr>
              <a:t>gluons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and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have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been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proposed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as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a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robu</a:t>
            </a:r>
            <a:r>
              <a:rPr sz="1300" i="1" spc="-7" dirty="0">
                <a:latin typeface="Arial"/>
                <a:cs typeface="Arial"/>
              </a:rPr>
              <a:t>st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probe</a:t>
            </a:r>
            <a:r>
              <a:rPr sz="1300" i="1" spc="-4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o</a:t>
            </a:r>
            <a:r>
              <a:rPr sz="1300" i="1" spc="-4" dirty="0">
                <a:latin typeface="Arial"/>
                <a:cs typeface="Arial"/>
              </a:rPr>
              <a:t>f </a:t>
            </a:r>
            <a:r>
              <a:rPr sz="1300" i="1" dirty="0">
                <a:latin typeface="Arial"/>
                <a:cs typeface="Arial"/>
              </a:rPr>
              <a:t>sa</a:t>
            </a:r>
            <a:r>
              <a:rPr sz="1300" i="1" spc="-4" dirty="0">
                <a:latin typeface="Arial"/>
                <a:cs typeface="Arial"/>
              </a:rPr>
              <a:t>turation:</a:t>
            </a:r>
            <a:endParaRPr sz="13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5110" y="6093296"/>
            <a:ext cx="7009258" cy="2880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929"/>
            <a:r>
              <a:rPr sz="1300" dirty="0">
                <a:latin typeface="Arial"/>
                <a:cs typeface="Arial"/>
              </a:rPr>
              <a:t>e</a:t>
            </a:r>
            <a:r>
              <a:rPr sz="1300" spc="-11" dirty="0">
                <a:latin typeface="Arial"/>
                <a:cs typeface="Arial"/>
              </a:rPr>
              <a:t>S</a:t>
            </a:r>
            <a:r>
              <a:rPr sz="1300" spc="-105" dirty="0">
                <a:latin typeface="Arial"/>
                <a:cs typeface="Arial"/>
              </a:rPr>
              <a:t>T</a:t>
            </a:r>
            <a:r>
              <a:rPr sz="1300" dirty="0">
                <a:latin typeface="Arial"/>
                <a:cs typeface="Arial"/>
              </a:rPr>
              <a:t>AR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proje</a:t>
            </a:r>
            <a:r>
              <a:rPr sz="1300" spc="-7" dirty="0">
                <a:latin typeface="Arial"/>
                <a:cs typeface="Arial"/>
              </a:rPr>
              <a:t>ctions</a:t>
            </a:r>
            <a:r>
              <a:rPr sz="1300" spc="-4" dirty="0">
                <a:latin typeface="Arial"/>
                <a:cs typeface="Arial"/>
              </a:rPr>
              <a:t> for </a:t>
            </a:r>
            <a:r>
              <a:rPr sz="1300" dirty="0">
                <a:latin typeface="Arial"/>
                <a:cs typeface="Arial"/>
              </a:rPr>
              <a:t>10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spc="-11" dirty="0">
                <a:latin typeface="Arial"/>
                <a:cs typeface="Arial"/>
              </a:rPr>
              <a:t>GeV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ele</a:t>
            </a:r>
            <a:r>
              <a:rPr sz="1300" spc="-7" dirty="0">
                <a:latin typeface="Arial"/>
                <a:cs typeface="Arial"/>
              </a:rPr>
              <a:t>ctrons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sca</a:t>
            </a:r>
            <a:r>
              <a:rPr sz="1300" spc="-4" dirty="0">
                <a:latin typeface="Arial"/>
                <a:cs typeface="Arial"/>
              </a:rPr>
              <a:t>ttering </a:t>
            </a:r>
            <a:r>
              <a:rPr sz="1300" dirty="0">
                <a:latin typeface="Arial"/>
                <a:cs typeface="Arial"/>
              </a:rPr>
              <a:t>o</a:t>
            </a:r>
            <a:r>
              <a:rPr sz="1300" spc="-28" dirty="0">
                <a:latin typeface="Arial"/>
                <a:cs typeface="Arial"/>
              </a:rPr>
              <a:t>f</a:t>
            </a:r>
            <a:r>
              <a:rPr sz="1300" spc="-4" dirty="0">
                <a:latin typeface="Arial"/>
                <a:cs typeface="Arial"/>
              </a:rPr>
              <a:t>f </a:t>
            </a:r>
            <a:r>
              <a:rPr sz="1300" dirty="0">
                <a:latin typeface="Arial"/>
                <a:cs typeface="Arial"/>
              </a:rPr>
              <a:t>100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spc="-11" dirty="0">
                <a:latin typeface="Arial"/>
                <a:cs typeface="Arial"/>
              </a:rPr>
              <a:t>Ge</a:t>
            </a:r>
            <a:r>
              <a:rPr sz="1300" spc="-7" dirty="0">
                <a:latin typeface="Arial"/>
                <a:cs typeface="Arial"/>
              </a:rPr>
              <a:t>V/nucleon</a:t>
            </a:r>
            <a:r>
              <a:rPr sz="1300" spc="-70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Au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bea</a:t>
            </a:r>
            <a:r>
              <a:rPr sz="1300" spc="-7" dirty="0">
                <a:latin typeface="Arial"/>
                <a:cs typeface="Arial"/>
              </a:rPr>
              <a:t>ms,</a:t>
            </a:r>
            <a:r>
              <a:rPr sz="1300" spc="-4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1</a:t>
            </a:r>
            <a:r>
              <a:rPr sz="1300" spc="-4" dirty="0">
                <a:latin typeface="Arial"/>
                <a:cs typeface="Arial"/>
              </a:rPr>
              <a:t> fb</a:t>
            </a:r>
            <a:r>
              <a:rPr sz="1300" baseline="20833" dirty="0">
                <a:latin typeface="Arial"/>
                <a:cs typeface="Arial"/>
              </a:rPr>
              <a:t>-1</a:t>
            </a:r>
            <a:r>
              <a:rPr sz="1300" spc="-4" dirty="0">
                <a:latin typeface="Arial"/>
                <a:cs typeface="Arial"/>
              </a:rPr>
              <a:t>.</a:t>
            </a:r>
            <a:endParaRPr sz="13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4294967295"/>
          </p:nvPr>
        </p:nvSpPr>
        <p:spPr>
          <a:xfrm>
            <a:off x="9002080" y="6657082"/>
            <a:ext cx="105227" cy="16269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859"/>
            <a:r>
              <a:rPr sz="1000" dirty="0">
                <a:latin typeface="Arial"/>
                <a:cs typeface="Arial"/>
              </a:rPr>
              <a:t>6</a:t>
            </a:r>
            <a:endParaRPr sz="100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165658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Fig.2.6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992881" y="2204864"/>
            <a:ext cx="6171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Why not flow, flux tube and multiplicity dependence? – E. </a:t>
            </a:r>
            <a:r>
              <a:rPr lang="en-US" sz="1600" dirty="0" err="1" smtClean="0">
                <a:solidFill>
                  <a:srgbClr val="FF0000"/>
                </a:solidFill>
              </a:rPr>
              <a:t>Shuryak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6718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Exclusive Vector Meson Production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7" name="Content Placeholder 6" descr="Macintosh HD:Users:ernst:Downloads:eSTAR_LOI_figures_done:2.9:phi_sartre_10x100_diffractive_eSTARLoI_figure.pdf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4499992" cy="4464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Content Placeholder 7"/>
          <p:cNvPicPr>
            <a:picLocks noGrp="1"/>
          </p:cNvPicPr>
          <p:nvPr>
            <p:ph sz="half" idx="2"/>
          </p:nvPr>
        </p:nvPicPr>
        <p:blipFill rotWithShape="1">
          <a:blip r:embed="rId3"/>
          <a:srcRect l="2573" t="57679" r="11288" b="-575"/>
          <a:stretch/>
        </p:blipFill>
        <p:spPr bwMode="auto">
          <a:xfrm>
            <a:off x="4499992" y="1124744"/>
            <a:ext cx="4644008" cy="37444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/>
          <p:cNvSpPr/>
          <p:nvPr/>
        </p:nvSpPr>
        <p:spPr>
          <a:xfrm>
            <a:off x="179512" y="5805264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/>
              <a:t>Mesons such as </a:t>
            </a:r>
            <a:r>
              <a:rPr lang="en-US" i="1" dirty="0">
                <a:sym typeface="Symbol"/>
              </a:rPr>
              <a:t></a:t>
            </a:r>
            <a:r>
              <a:rPr lang="en-US" dirty="0"/>
              <a:t> or </a:t>
            </a:r>
            <a:r>
              <a:rPr lang="en-US" i="1" dirty="0"/>
              <a:t>ρ, </a:t>
            </a:r>
            <a:r>
              <a:rPr lang="en-US" dirty="0"/>
              <a:t>which have </a:t>
            </a:r>
            <a:r>
              <a:rPr lang="en-US" dirty="0" smtClean="0"/>
              <a:t>large </a:t>
            </a:r>
            <a:r>
              <a:rPr lang="en-US" dirty="0"/>
              <a:t>wave functions, </a:t>
            </a:r>
            <a:r>
              <a:rPr lang="en-US" dirty="0" smtClean="0"/>
              <a:t>are anticipated </a:t>
            </a:r>
            <a:r>
              <a:rPr lang="en-US" dirty="0"/>
              <a:t>to be considerably more sensitive to the saturation effect.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16016" y="4881934"/>
            <a:ext cx="42498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err="1" smtClean="0"/>
              <a:t>eSTAR</a:t>
            </a:r>
            <a:r>
              <a:rPr lang="en-US" dirty="0" smtClean="0"/>
              <a:t> </a:t>
            </a:r>
            <a:r>
              <a:rPr lang="en-US" dirty="0" err="1" smtClean="0"/>
              <a:t>advantanges</a:t>
            </a:r>
            <a:r>
              <a:rPr lang="en-US" dirty="0" smtClean="0"/>
              <a:t>: </a:t>
            </a:r>
          </a:p>
          <a:p>
            <a:pPr algn="l"/>
            <a:r>
              <a:rPr lang="en-US" dirty="0" smtClean="0"/>
              <a:t>t resolution (2.5%)</a:t>
            </a:r>
          </a:p>
          <a:p>
            <a:pPr algn="l"/>
            <a:r>
              <a:rPr lang="en-US" dirty="0" smtClean="0"/>
              <a:t>low-momentum PID around mid-rapidity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008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we get there?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2" t="14908" r="11915" b="7433"/>
          <a:stretch/>
        </p:blipFill>
        <p:spPr bwMode="auto">
          <a:xfrm>
            <a:off x="107504" y="836712"/>
            <a:ext cx="6011335" cy="4374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398" y="5732840"/>
            <a:ext cx="7203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BNL document on transition to </a:t>
            </a:r>
            <a:r>
              <a:rPr lang="en-US" dirty="0" err="1" smtClean="0"/>
              <a:t>eRHIC</a:t>
            </a:r>
            <a:r>
              <a:rPr lang="en-US" smtClean="0"/>
              <a:t>, submitted to DOE 10/14/2013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897" y="2420888"/>
            <a:ext cx="3240360" cy="304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422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pPr algn="ctr"/>
            <a:r>
              <a:rPr lang="en-US" sz="2800" b="1" i="1" dirty="0" smtClean="0">
                <a:solidFill>
                  <a:srgbClr val="FF0000"/>
                </a:solidFill>
              </a:rPr>
              <a:t>Beam Energy Scan II Program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  <p:pic>
        <p:nvPicPr>
          <p:cNvPr id="7" name="Content Placeholder 6" descr="estar_timeline"/>
          <p:cNvPicPr>
            <a:picLocks noGrp="1"/>
          </p:cNvPicPr>
          <p:nvPr>
            <p:ph sz="half" idx="1"/>
          </p:nvPr>
        </p:nvPicPr>
        <p:blipFill>
          <a:blip r:embed="rId2"/>
          <a:srcRect l="5104" t="4555" r="4385" b="11916"/>
          <a:stretch>
            <a:fillRect/>
          </a:stretch>
        </p:blipFill>
        <p:spPr bwMode="auto">
          <a:xfrm>
            <a:off x="461392" y="836712"/>
            <a:ext cx="4038600" cy="2880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633" y="3890023"/>
            <a:ext cx="2619334" cy="2383643"/>
          </a:xfrm>
        </p:spPr>
      </p:pic>
      <p:pic>
        <p:nvPicPr>
          <p:cNvPr id="9" name="Picture 4"/>
          <p:cNvPicPr>
            <a:picLocks noGrp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331" y="3954511"/>
            <a:ext cx="3286497" cy="2187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955286" y="3677512"/>
            <a:ext cx="20423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As published in </a:t>
            </a:r>
            <a:r>
              <a:rPr lang="en-US" sz="1200" dirty="0" err="1" smtClean="0"/>
              <a:t>eSTAR</a:t>
            </a:r>
            <a:r>
              <a:rPr lang="en-US" sz="1200" dirty="0" smtClean="0"/>
              <a:t> LOI</a:t>
            </a:r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323528" y="6119336"/>
            <a:ext cx="3848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https://drupal.star.bnl.gov/STAR/itpc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836712"/>
            <a:ext cx="2726770" cy="409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32240" y="5157192"/>
            <a:ext cx="2497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Arxiv:1401.3043</a:t>
            </a:r>
          </a:p>
          <a:p>
            <a:r>
              <a:rPr lang="en-US" sz="1600" dirty="0" smtClean="0"/>
              <a:t>Double sign change of v1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50832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/>
          <p:cNvSpPr txBox="1"/>
          <p:nvPr/>
        </p:nvSpPr>
        <p:spPr>
          <a:xfrm>
            <a:off x="1191507" y="173831"/>
            <a:ext cx="6930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eSTAR</a:t>
            </a:r>
            <a:r>
              <a:rPr lang="en-US" sz="2800" b="1" dirty="0" smtClean="0">
                <a:solidFill>
                  <a:srgbClr val="FF0000"/>
                </a:solidFill>
              </a:rPr>
              <a:t> Baseline Detector Configuration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0" b="11856"/>
          <a:stretch/>
        </p:blipFill>
        <p:spPr>
          <a:xfrm>
            <a:off x="323528" y="1052735"/>
            <a:ext cx="8455238" cy="49755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917" y="6165304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Fig.3.2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87824" y="6045054"/>
            <a:ext cx="5544616" cy="335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https://drupal.star.bnl.gov/STAR/node/27990</a:t>
            </a:r>
          </a:p>
        </p:txBody>
      </p:sp>
      <p:pic>
        <p:nvPicPr>
          <p:cNvPr id="6" name="Picture 87"/>
          <p:cNvPicPr>
            <a:picLocks noChangeAspect="1" noChangeArrowheads="1"/>
          </p:cNvPicPr>
          <p:nvPr/>
        </p:nvPicPr>
        <p:blipFill>
          <a:blip r:embed="rId3" cstate="print"/>
          <a:srcRect l="3673" t="12249" r="9182" b="14699"/>
          <a:stretch>
            <a:fillRect/>
          </a:stretch>
        </p:blipFill>
        <p:spPr bwMode="auto">
          <a:xfrm>
            <a:off x="0" y="764704"/>
            <a:ext cx="9144000" cy="574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525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Projects, R&amp;D and More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0486559"/>
              </p:ext>
            </p:extLst>
          </p:nvPr>
        </p:nvGraphicFramePr>
        <p:xfrm>
          <a:off x="683568" y="1052736"/>
          <a:ext cx="7560840" cy="324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2898"/>
                <a:gridCol w="1112832"/>
                <a:gridCol w="1238734"/>
                <a:gridCol w="1273378"/>
                <a:gridCol w="2152998"/>
              </a:tblGrid>
              <a:tr h="520673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Upgrade projects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Year of completion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Total project cost (M$)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Funding Sources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Supplemental  information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8369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iTPC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2017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5.5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8"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potentially significant foreign 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in-kind contribution</a:t>
                      </a:r>
                      <a:endParaRPr lang="en-US" sz="12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Foreign in-kind contribution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3126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FCS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2020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50% from refurbishing E864 HCAL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FTS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2020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4.5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GEM or Silicon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HFT’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2020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faster PIXEL chips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CEMC +preshower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2024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Generic EIC R&amp;D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ETOF+WTOF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2024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STAR TOF/MTD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GTRD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2024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Generic EIC R&amp;D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Total (M$)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42</a:t>
                      </a:r>
                      <a:endParaRPr lang="en-US" sz="120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FY 12 Dollars</a:t>
                      </a:r>
                      <a:endParaRPr lang="en-US" sz="1200" dirty="0">
                        <a:effectLst/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1560" y="4509120"/>
            <a:ext cx="801584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Every proposed project has an R&amp;D currently.</a:t>
            </a:r>
            <a:br>
              <a:rPr lang="en-US" dirty="0" smtClean="0"/>
            </a:br>
            <a:r>
              <a:rPr lang="en-US" dirty="0"/>
              <a:t>Science-driven proposals, for instance,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 </a:t>
            </a:r>
            <a:r>
              <a:rPr lang="en-US" dirty="0"/>
              <a:t>the areas of displaced vertex detection and forward particle-identification,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/>
              <a:t>further strengthen the baseline </a:t>
            </a:r>
            <a:r>
              <a:rPr lang="en-US" dirty="0" err="1"/>
              <a:t>eSTAR</a:t>
            </a:r>
            <a:r>
              <a:rPr lang="en-US" dirty="0"/>
              <a:t> scientific capabilities and program,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are missing from the current </a:t>
            </a:r>
            <a:r>
              <a:rPr lang="en-US" dirty="0" err="1" smtClean="0"/>
              <a:t>LoI</a:t>
            </a:r>
            <a:r>
              <a:rPr lang="en-US" dirty="0" smtClean="0"/>
              <a:t>.</a:t>
            </a:r>
            <a:endParaRPr lang="en-US" dirty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306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On-going R&amp;D Projects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4038600" cy="5073427"/>
          </a:xfrm>
        </p:spPr>
        <p:txBody>
          <a:bodyPr/>
          <a:lstStyle/>
          <a:p>
            <a:r>
              <a:rPr lang="en-US" sz="2400" dirty="0" err="1" smtClean="0"/>
              <a:t>iTPC</a:t>
            </a:r>
            <a:r>
              <a:rPr lang="en-US" sz="2400" dirty="0" smtClean="0"/>
              <a:t> Design</a:t>
            </a:r>
            <a:br>
              <a:rPr lang="en-US" sz="2400" dirty="0" smtClean="0"/>
            </a:br>
            <a:r>
              <a:rPr lang="en-US" sz="1800" dirty="0" smtClean="0"/>
              <a:t>reduce material </a:t>
            </a:r>
            <a:br>
              <a:rPr lang="en-US" sz="1800" dirty="0" smtClean="0"/>
            </a:br>
            <a:r>
              <a:rPr lang="en-US" sz="1800" dirty="0" smtClean="0"/>
              <a:t>and </a:t>
            </a:r>
            <a:r>
              <a:rPr lang="en-US" sz="1800" dirty="0" err="1" smtClean="0"/>
              <a:t>padrow</a:t>
            </a:r>
            <a:r>
              <a:rPr lang="en-US" sz="1800" dirty="0" smtClean="0"/>
              <a:t> arrange</a:t>
            </a:r>
            <a:br>
              <a:rPr lang="en-US" sz="1800" dirty="0" smtClean="0"/>
            </a:br>
            <a:endParaRPr lang="en-US" sz="1800" dirty="0" smtClean="0"/>
          </a:p>
          <a:p>
            <a:r>
              <a:rPr lang="en-US" sz="2400" dirty="0" smtClean="0"/>
              <a:t>Forward Calorimeter System (FCS)</a:t>
            </a:r>
            <a:br>
              <a:rPr lang="en-US" sz="2400" dirty="0" smtClean="0"/>
            </a:br>
            <a:r>
              <a:rPr lang="en-US" sz="2000" dirty="0" err="1" smtClean="0"/>
              <a:t>W-power+Fiber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400" dirty="0" smtClean="0"/>
              <a:t>Crystal Calorimeter (BSO)</a:t>
            </a:r>
            <a:br>
              <a:rPr lang="en-US" sz="2400" dirty="0" smtClean="0"/>
            </a:br>
            <a:r>
              <a:rPr lang="en-US" sz="1800" dirty="0" smtClean="0"/>
              <a:t>new crystal </a:t>
            </a:r>
            <a:br>
              <a:rPr lang="en-US" sz="1800" dirty="0" smtClean="0"/>
            </a:br>
            <a:endParaRPr lang="en-US" sz="1800" dirty="0" smtClean="0"/>
          </a:p>
          <a:p>
            <a:r>
              <a:rPr lang="en-US" sz="2400" dirty="0" smtClean="0"/>
              <a:t>GEM based TRD</a:t>
            </a:r>
            <a:br>
              <a:rPr lang="en-US" sz="2400" dirty="0" smtClean="0"/>
            </a:br>
            <a:r>
              <a:rPr lang="en-US" sz="1800" dirty="0" smtClean="0"/>
              <a:t>new TRD</a:t>
            </a:r>
            <a:endParaRPr lang="en-US" sz="2400" dirty="0" smtClean="0"/>
          </a:p>
        </p:txBody>
      </p:sp>
      <p:sp>
        <p:nvSpPr>
          <p:cNvPr id="8" name="Shape 31"/>
          <p:cNvSpPr/>
          <p:nvPr/>
        </p:nvSpPr>
        <p:spPr>
          <a:xfrm>
            <a:off x="4082397" y="980728"/>
            <a:ext cx="2016224" cy="208823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</p:sp>
      <p:pic>
        <p:nvPicPr>
          <p:cNvPr id="2050" name="Picture 2" descr="C:\Users\xzb\Desktop\eRHIC\eSTARLoI\eSTAR_LOI_figures\5.2\GTRD_pictur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080" y="4725144"/>
            <a:ext cx="4612317" cy="169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FCS_testbeamT1018.png"/>
          <p:cNvPicPr/>
          <p:nvPr/>
        </p:nvPicPr>
        <p:blipFill rotWithShape="1">
          <a:blip r:embed="rId4"/>
          <a:srcRect l="11541" t="7201" r="11251" b="8101"/>
          <a:stretch/>
        </p:blipFill>
        <p:spPr>
          <a:xfrm>
            <a:off x="6129618" y="980728"/>
            <a:ext cx="3045379" cy="1872208"/>
          </a:xfrm>
          <a:prstGeom prst="rect">
            <a:avLst/>
          </a:prstGeom>
        </p:spPr>
      </p:pic>
      <p:pic>
        <p:nvPicPr>
          <p:cNvPr id="11" name="Picture 10" descr="BSO_RD_eSTARLoI_figure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4432449" y="3223003"/>
            <a:ext cx="4605948" cy="156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/>
          <p:cNvSpPr txBox="1"/>
          <p:nvPr/>
        </p:nvSpPr>
        <p:spPr>
          <a:xfrm>
            <a:off x="1191507" y="173831"/>
            <a:ext cx="6930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eSTAR</a:t>
            </a:r>
            <a:r>
              <a:rPr lang="en-US" sz="2800" b="1" dirty="0" smtClean="0">
                <a:solidFill>
                  <a:srgbClr val="FF0000"/>
                </a:solidFill>
              </a:rPr>
              <a:t> Baseline Detector Configuration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0" b="11856"/>
          <a:stretch/>
        </p:blipFill>
        <p:spPr>
          <a:xfrm>
            <a:off x="323528" y="1052735"/>
            <a:ext cx="8455238" cy="49755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917" y="6165304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Fig.3.2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87824" y="6045054"/>
            <a:ext cx="5544616" cy="335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https://drupal.star.bnl.gov/STAR/node/27990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46404" y="803123"/>
            <a:ext cx="3121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Forward Calorimeter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25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1592" y="908720"/>
            <a:ext cx="3672408" cy="2754307"/>
          </a:xfrm>
          <a:prstGeom prst="rect">
            <a:avLst/>
          </a:prstGeom>
        </p:spPr>
      </p:pic>
      <p:pic>
        <p:nvPicPr>
          <p:cNvPr id="5" name="Picture 4" descr="meanres_embeded.gif"/>
          <p:cNvPicPr>
            <a:picLocks noChangeAspect="1"/>
          </p:cNvPicPr>
          <p:nvPr/>
        </p:nvPicPr>
        <p:blipFill>
          <a:blip r:embed="rId3" cstate="print"/>
          <a:srcRect t="7200" r="1920" b="8400"/>
          <a:stretch>
            <a:fillRect/>
          </a:stretch>
        </p:blipFill>
        <p:spPr>
          <a:xfrm>
            <a:off x="5021072" y="3645024"/>
            <a:ext cx="4122928" cy="2838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188640"/>
            <a:ext cx="73741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Calorimeter Test Beam and Simulations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0" name="Content Placeholder 9" descr="_9211217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980728"/>
            <a:ext cx="2591071" cy="19442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27784" y="1052736"/>
            <a:ext cx="3240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000" dirty="0" smtClean="0"/>
              <a:t>Approved EIC R&amp;D project  from May 2011</a:t>
            </a:r>
          </a:p>
          <a:p>
            <a:pPr algn="l">
              <a:buFont typeface="Arial" pitchFamily="34" charset="0"/>
              <a:buChar char="•"/>
            </a:pPr>
            <a:r>
              <a:rPr lang="en-US" sz="2000" dirty="0" smtClean="0"/>
              <a:t>UCLA, TAMU, PSU</a:t>
            </a:r>
          </a:p>
          <a:p>
            <a:pPr algn="l">
              <a:buFont typeface="Arial" pitchFamily="34" charset="0"/>
              <a:buChar char="•"/>
            </a:pPr>
            <a:r>
              <a:rPr lang="en-US" sz="2000" dirty="0" smtClean="0"/>
              <a:t>Simulations on jets, photons and hyperons</a:t>
            </a:r>
          </a:p>
          <a:p>
            <a:pPr algn="l">
              <a:buFont typeface="Arial" pitchFamily="34" charset="0"/>
              <a:buChar char="•"/>
            </a:pPr>
            <a:r>
              <a:rPr lang="en-US" sz="2000" dirty="0" smtClean="0"/>
              <a:t>Second </a:t>
            </a:r>
            <a:r>
              <a:rPr lang="en-US" sz="2000" dirty="0" err="1" smtClean="0"/>
              <a:t>testbeam</a:t>
            </a:r>
            <a:r>
              <a:rPr lang="en-US" sz="2000" dirty="0" smtClean="0"/>
              <a:t> in Feb.</a:t>
            </a:r>
            <a:endParaRPr lang="en-US" sz="2000" dirty="0"/>
          </a:p>
        </p:txBody>
      </p:sp>
      <p:pic>
        <p:nvPicPr>
          <p:cNvPr id="12" name="Picture 11" descr="HAD_bac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20988"/>
            <a:ext cx="4716016" cy="353701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2924944"/>
            <a:ext cx="2529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</a:rPr>
              <a:t>HAD Prototype for STAR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04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/>
          <a:lstStyle/>
          <a:p>
            <a:pPr algn="ctr"/>
            <a:r>
              <a:rPr lang="en-US" sz="3600" b="1" i="1" dirty="0" smtClean="0">
                <a:solidFill>
                  <a:srgbClr val="FF0000"/>
                </a:solidFill>
              </a:rPr>
              <a:t>Future of STAR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6712"/>
            <a:ext cx="4038600" cy="3230091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836712"/>
            <a:ext cx="4902696" cy="2140731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quarter" idx="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" r="8052" b="-343"/>
          <a:stretch/>
        </p:blipFill>
        <p:spPr bwMode="auto">
          <a:xfrm>
            <a:off x="4572000" y="2996952"/>
            <a:ext cx="4483224" cy="37171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7504" y="4289319"/>
            <a:ext cx="4370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/>
              <a:t>“When it comes to the future, there are three kinds of people: 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those </a:t>
            </a:r>
            <a:r>
              <a:rPr lang="en-US" sz="1200" dirty="0"/>
              <a:t>who let it happen, 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>
                <a:solidFill>
                  <a:srgbClr val="FF0000"/>
                </a:solidFill>
              </a:rPr>
              <a:t>those </a:t>
            </a:r>
            <a:r>
              <a:rPr lang="en-US" sz="1200" dirty="0">
                <a:solidFill>
                  <a:srgbClr val="FF0000"/>
                </a:solidFill>
              </a:rPr>
              <a:t>who make it happen, 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l"/>
            <a:r>
              <a:rPr lang="en-US" sz="1200" dirty="0" smtClean="0"/>
              <a:t>and </a:t>
            </a:r>
            <a:r>
              <a:rPr lang="en-US" sz="1200" dirty="0"/>
              <a:t>those who wonder what happened</a:t>
            </a:r>
            <a:r>
              <a:rPr lang="en-US" sz="1200" dirty="0" smtClean="0"/>
              <a:t>.”</a:t>
            </a:r>
          </a:p>
          <a:p>
            <a:pPr algn="l"/>
            <a:r>
              <a:rPr lang="en-US" sz="1200" dirty="0" smtClean="0"/>
              <a:t>-- John M. Richardson, Jr. 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478413" y="6473854"/>
            <a:ext cx="19832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solidFill>
                  <a:srgbClr val="0000CC"/>
                </a:solidFill>
              </a:rPr>
              <a:t>Zhangbu Xu (BNL)</a:t>
            </a:r>
            <a:endParaRPr lang="en-US" sz="1600" b="1" i="1" dirty="0">
              <a:solidFill>
                <a:srgbClr val="0000CC"/>
              </a:solidFill>
            </a:endParaRPr>
          </a:p>
        </p:txBody>
      </p:sp>
      <p:pic>
        <p:nvPicPr>
          <p:cNvPr id="10" name="Picture 2" descr="https://wiki.bnl.gov/eic/upload/Di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141" y="5046622"/>
            <a:ext cx="1554657" cy="121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636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412776"/>
            <a:ext cx="494678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27584" y="274638"/>
            <a:ext cx="8316416" cy="773668"/>
          </a:xfrm>
        </p:spPr>
        <p:txBody>
          <a:bodyPr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electron/hadron PID for 5GeV Electron beam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4799" y="5245441"/>
            <a:ext cx="3874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Electron coverage: 1&gt;eta&gt;-2.5</a:t>
            </a:r>
          </a:p>
          <a:p>
            <a:r>
              <a:rPr lang="en-US" sz="2000" dirty="0" smtClean="0"/>
              <a:t>PID e/h: 1000</a:t>
            </a:r>
          </a:p>
          <a:p>
            <a:r>
              <a:rPr lang="en-US" sz="2000" dirty="0" smtClean="0"/>
              <a:t>Low material: photon conversion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5220072" y="191683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64088" y="2636912"/>
            <a:ext cx="279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ym typeface="Symbol"/>
              </a:rPr>
              <a:t>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36096" y="34290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4572000" y="1048306"/>
            <a:ext cx="3713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INT report (arXiv:1108.1713) Fig.7.18.</a:t>
            </a:r>
            <a:endParaRPr lang="en-US" dirty="0"/>
          </a:p>
        </p:txBody>
      </p:sp>
      <p:pic>
        <p:nvPicPr>
          <p:cNvPr id="19" name="Content Placeholder 18" descr="xq2_electron_STAR_05_on_100.pn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8466" t="7500" r="8466"/>
          <a:stretch>
            <a:fillRect/>
          </a:stretch>
        </p:blipFill>
        <p:spPr>
          <a:xfrm>
            <a:off x="0" y="1412776"/>
            <a:ext cx="4201056" cy="3168352"/>
          </a:xfrm>
        </p:spPr>
      </p:pic>
    </p:spTree>
    <p:extLst>
      <p:ext uri="{BB962C8B-B14F-4D97-AF65-F5344CB8AC3E}">
        <p14:creationId xmlns:p14="http://schemas.microsoft.com/office/powerpoint/2010/main" val="262076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996952"/>
            <a:ext cx="4536504" cy="32682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TPC Inner Sector Upgrade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5777846" cy="2232698"/>
          </a:xfrm>
        </p:spPr>
        <p:txBody>
          <a:bodyPr/>
          <a:lstStyle/>
          <a:p>
            <a:r>
              <a:rPr lang="en-US" sz="1800" dirty="0" smtClean="0"/>
              <a:t>Staggered readout</a:t>
            </a:r>
          </a:p>
          <a:p>
            <a:pPr lvl="1"/>
            <a:r>
              <a:rPr lang="en-US" sz="1600" dirty="0" smtClean="0"/>
              <a:t>Only 13 maximum possible points</a:t>
            </a:r>
          </a:p>
          <a:p>
            <a:pPr lvl="2"/>
            <a:r>
              <a:rPr lang="en-US" sz="1400" dirty="0" smtClean="0"/>
              <a:t>Issues in Tracking: recognition and resolution</a:t>
            </a:r>
          </a:p>
          <a:p>
            <a:pPr lvl="1"/>
            <a:r>
              <a:rPr lang="en-US" sz="1600" dirty="0" smtClean="0"/>
              <a:t>Only reads ~20% of possible gas path length</a:t>
            </a:r>
          </a:p>
          <a:p>
            <a:pPr lvl="2"/>
            <a:r>
              <a:rPr lang="en-US" sz="1400" dirty="0" smtClean="0"/>
              <a:t>Inner sectors essentially not used in </a:t>
            </a:r>
            <a:r>
              <a:rPr lang="en-US" sz="1400" dirty="0" err="1" smtClean="0"/>
              <a:t>dE</a:t>
            </a:r>
            <a:r>
              <a:rPr lang="en-US" sz="1400" dirty="0" smtClean="0"/>
              <a:t>/dx</a:t>
            </a:r>
          </a:p>
          <a:p>
            <a:r>
              <a:rPr lang="en-US" sz="1800" dirty="0" smtClean="0"/>
              <a:t>Essentially limits TPC effective </a:t>
            </a:r>
            <a:br>
              <a:rPr lang="en-US" sz="1800" dirty="0" smtClean="0"/>
            </a:br>
            <a:r>
              <a:rPr lang="en-US" sz="1800" dirty="0" smtClean="0"/>
              <a:t>acceptance to |</a:t>
            </a:r>
            <a:r>
              <a:rPr lang="el-GR" sz="1800" dirty="0" smtClean="0"/>
              <a:t>η</a:t>
            </a:r>
            <a:r>
              <a:rPr lang="en-US" sz="1800" dirty="0" smtClean="0"/>
              <a:t>|&lt;1</a:t>
            </a:r>
            <a:endParaRPr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5868144" y="980728"/>
            <a:ext cx="3275856" cy="25922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b="1" dirty="0" smtClean="0">
                <a:solidFill>
                  <a:srgbClr val="00B050"/>
                </a:solidFill>
              </a:rPr>
              <a:t>Inner TPC Upgrade: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dirty="0" smtClean="0"/>
              <a:t>MWPC (SDU/SINAP)</a:t>
            </a:r>
            <a:br>
              <a:rPr lang="en-US" dirty="0" smtClean="0"/>
            </a:br>
            <a:r>
              <a:rPr lang="en-US" dirty="0" smtClean="0"/>
              <a:t>ATLAS </a:t>
            </a:r>
            <a:r>
              <a:rPr lang="en-US" dirty="0" err="1" smtClean="0"/>
              <a:t>sTGC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Chinese 973 project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dirty="0" smtClean="0"/>
              <a:t>Mechanics (LBL/BNL)</a:t>
            </a:r>
            <a:br>
              <a:rPr lang="en-US" dirty="0" smtClean="0"/>
            </a:br>
            <a:r>
              <a:rPr lang="en-US" dirty="0" smtClean="0"/>
              <a:t>Eric Anderson (PI)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dirty="0" smtClean="0"/>
              <a:t>Electronics (BNL/ALICE)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dirty="0" smtClean="0"/>
              <a:t>Schedule (2017)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77728" y="6093296"/>
            <a:ext cx="4584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ym typeface="Symbol"/>
              </a:rPr>
              <a:t>=±1                   =±1.2                 =±2</a:t>
            </a:r>
            <a:endParaRPr lang="en-US" dirty="0"/>
          </a:p>
        </p:txBody>
      </p:sp>
      <p:pic>
        <p:nvPicPr>
          <p:cNvPr id="10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717032"/>
            <a:ext cx="3672408" cy="25202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885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1568"/>
          </a:xfrm>
        </p:spPr>
        <p:txBody>
          <a:bodyPr/>
          <a:lstStyle/>
          <a:p>
            <a:pPr algn="ctr"/>
            <a:r>
              <a:rPr lang="en-US" altLang="zh-CN" sz="3200" b="1" dirty="0" smtClean="0">
                <a:solidFill>
                  <a:srgbClr val="FF0000"/>
                </a:solidFill>
              </a:rPr>
              <a:t>TRD+TOF at </a:t>
            </a:r>
            <a:r>
              <a:rPr lang="en-US" altLang="zh-CN" sz="3200" b="1" dirty="0" err="1" smtClean="0">
                <a:solidFill>
                  <a:srgbClr val="FF0000"/>
                </a:solidFill>
              </a:rPr>
              <a:t>Endcap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(-2&lt;</a:t>
            </a:r>
            <a:r>
              <a:rPr lang="en-US" altLang="zh-CN" sz="3200" b="1" dirty="0" smtClean="0">
                <a:solidFill>
                  <a:srgbClr val="FF0000"/>
                </a:solidFill>
                <a:sym typeface="Symbol"/>
              </a:rPr>
              <a:t>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&lt;-1)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8229600" cy="16764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Inner tracking </a:t>
            </a:r>
          </a:p>
          <a:p>
            <a:r>
              <a:rPr lang="en-US" altLang="zh-CN" sz="2400" dirty="0" smtClean="0"/>
              <a:t>TPC (</a:t>
            </a:r>
            <a:r>
              <a:rPr lang="en-US" altLang="zh-CN" sz="2400" dirty="0" err="1" smtClean="0"/>
              <a:t>endcap</a:t>
            </a:r>
            <a:r>
              <a:rPr lang="en-US" altLang="zh-CN" sz="2400" dirty="0" smtClean="0"/>
              <a:t> region): </a:t>
            </a:r>
            <a:br>
              <a:rPr lang="en-US" altLang="zh-CN" sz="2400" dirty="0" smtClean="0"/>
            </a:br>
            <a:r>
              <a:rPr lang="en-US" altLang="zh-CN" sz="2400" dirty="0" smtClean="0"/>
              <a:t>TRD + </a:t>
            </a:r>
            <a:br>
              <a:rPr lang="en-US" altLang="zh-CN" sz="2400" dirty="0" smtClean="0"/>
            </a:br>
            <a:r>
              <a:rPr lang="en-US" altLang="zh-CN" sz="2400" dirty="0" smtClean="0"/>
              <a:t>TOF/Absorber sandwich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056051" y="2732271"/>
            <a:ext cx="1644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400" dirty="0"/>
          </a:p>
        </p:txBody>
      </p:sp>
      <p:sp>
        <p:nvSpPr>
          <p:cNvPr id="66" name="TextBox 65"/>
          <p:cNvSpPr txBox="1"/>
          <p:nvPr/>
        </p:nvSpPr>
        <p:spPr>
          <a:xfrm>
            <a:off x="0" y="4149080"/>
            <a:ext cx="6228184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altLang="zh-CN" sz="2400" dirty="0" smtClean="0"/>
              <a:t>Within &lt;70cm space inside </a:t>
            </a:r>
            <a:r>
              <a:rPr lang="en-US" altLang="zh-CN" sz="2400" dirty="0" err="1" smtClean="0"/>
              <a:t>endcap</a:t>
            </a:r>
            <a:endParaRPr lang="en-US" altLang="zh-CN" sz="2400" dirty="0" smtClean="0"/>
          </a:p>
          <a:p>
            <a:pPr algn="l">
              <a:buFont typeface="Arial" pitchFamily="34" charset="0"/>
              <a:buChar char="•"/>
            </a:pPr>
            <a:r>
              <a:rPr lang="en-US" altLang="zh-CN" sz="2400" dirty="0" smtClean="0"/>
              <a:t>TOF as start-time for BTOF and MTD</a:t>
            </a:r>
          </a:p>
          <a:p>
            <a:pPr algn="l">
              <a:buFont typeface="Arial" pitchFamily="34" charset="0"/>
              <a:buChar char="•"/>
            </a:pPr>
            <a:r>
              <a:rPr lang="en-US" altLang="zh-CN" sz="2400" dirty="0" smtClean="0"/>
              <a:t>TOF + </a:t>
            </a:r>
            <a:r>
              <a:rPr lang="en-US" altLang="zh-CN" sz="2400" dirty="0" err="1" smtClean="0"/>
              <a:t>dE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dx</a:t>
            </a:r>
            <a:r>
              <a:rPr lang="en-US" altLang="zh-CN" sz="2400" dirty="0" smtClean="0"/>
              <a:t> for electron ID</a:t>
            </a:r>
          </a:p>
          <a:p>
            <a:pPr algn="l">
              <a:buFont typeface="Arial" pitchFamily="34" charset="0"/>
              <a:buChar char="•"/>
            </a:pPr>
            <a:r>
              <a:rPr lang="en-US" altLang="zh-CN" sz="2400" dirty="0" smtClean="0"/>
              <a:t>TOF for </a:t>
            </a:r>
            <a:r>
              <a:rPr lang="en-US" altLang="zh-CN" sz="2400" dirty="0" err="1" smtClean="0"/>
              <a:t>hadron</a:t>
            </a:r>
            <a:r>
              <a:rPr lang="en-US" altLang="zh-CN" sz="2400" dirty="0" smtClean="0"/>
              <a:t> PID</a:t>
            </a:r>
          </a:p>
          <a:p>
            <a:pPr algn="l">
              <a:buFont typeface="Arial" pitchFamily="34" charset="0"/>
              <a:buChar char="•"/>
            </a:pPr>
            <a:r>
              <a:rPr lang="en-US" altLang="zh-CN" sz="2400" dirty="0" smtClean="0"/>
              <a:t>Extend track </a:t>
            </a:r>
            <a:r>
              <a:rPr lang="en-US" altLang="zh-CN" sz="2400" dirty="0" err="1" smtClean="0"/>
              <a:t>pathlength</a:t>
            </a:r>
            <a:r>
              <a:rPr lang="en-US" altLang="zh-CN" sz="2400" dirty="0" smtClean="0"/>
              <a:t> with precise points </a:t>
            </a:r>
          </a:p>
          <a:p>
            <a:pPr algn="l">
              <a:buFont typeface="Arial" pitchFamily="34" charset="0"/>
              <a:buChar char="•"/>
            </a:pPr>
            <a:r>
              <a:rPr lang="en-US" altLang="zh-CN" sz="2400" dirty="0" smtClean="0"/>
              <a:t>High-precision </a:t>
            </a:r>
            <a:r>
              <a:rPr lang="en-US" altLang="zh-CN" sz="2400" dirty="0" err="1" smtClean="0"/>
              <a:t>dE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dx</a:t>
            </a:r>
            <a:r>
              <a:rPr lang="en-US" altLang="zh-CN" sz="2400" dirty="0" smtClean="0"/>
              <a:t> (Xe+CO2) TRD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804248" y="4869160"/>
            <a:ext cx="1855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Ming Shao (USTC)</a:t>
            </a:r>
            <a:endParaRPr lang="en-US" dirty="0"/>
          </a:p>
        </p:txBody>
      </p:sp>
      <p:grpSp>
        <p:nvGrpSpPr>
          <p:cNvPr id="68" name="Group 67"/>
          <p:cNvGrpSpPr/>
          <p:nvPr/>
        </p:nvGrpSpPr>
        <p:grpSpPr>
          <a:xfrm>
            <a:off x="3851920" y="980728"/>
            <a:ext cx="7026366" cy="3886200"/>
            <a:chOff x="3851920" y="980728"/>
            <a:chExt cx="7026366" cy="38862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3851920" y="2924944"/>
              <a:ext cx="7026366" cy="0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66"/>
            <p:cNvGrpSpPr/>
            <p:nvPr/>
          </p:nvGrpSpPr>
          <p:grpSpPr>
            <a:xfrm>
              <a:off x="3995936" y="980728"/>
              <a:ext cx="6054634" cy="3886200"/>
              <a:chOff x="3851920" y="1196752"/>
              <a:chExt cx="6054634" cy="388620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6318623" y="1416726"/>
                <a:ext cx="3587931" cy="1319842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6318623" y="3543137"/>
                <a:ext cx="3587931" cy="1319842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8112589" y="3103190"/>
                <a:ext cx="74749" cy="73325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6021577" y="1416726"/>
                <a:ext cx="224246" cy="1319842"/>
              </a:xfrm>
              <a:prstGeom prst="rect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Group 16"/>
              <p:cNvGrpSpPr/>
              <p:nvPr/>
            </p:nvGrpSpPr>
            <p:grpSpPr>
              <a:xfrm>
                <a:off x="5795383" y="1416726"/>
                <a:ext cx="151445" cy="1319842"/>
                <a:chOff x="2164081" y="2971800"/>
                <a:chExt cx="154386" cy="1371600"/>
              </a:xfrm>
            </p:grpSpPr>
            <p:sp>
              <p:nvSpPr>
                <p:cNvPr id="14" name="Rectangle 13"/>
                <p:cNvSpPr/>
                <p:nvPr/>
              </p:nvSpPr>
              <p:spPr>
                <a:xfrm>
                  <a:off x="2272748" y="2971800"/>
                  <a:ext cx="45719" cy="13716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>
                  <a:off x="2164081" y="2971800"/>
                  <a:ext cx="45719" cy="13716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2213777" y="2971800"/>
                  <a:ext cx="45719" cy="13716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Group 17"/>
              <p:cNvGrpSpPr/>
              <p:nvPr/>
            </p:nvGrpSpPr>
            <p:grpSpPr>
              <a:xfrm>
                <a:off x="5795383" y="3543137"/>
                <a:ext cx="151445" cy="1319842"/>
                <a:chOff x="2164081" y="2971800"/>
                <a:chExt cx="154386" cy="1371600"/>
              </a:xfrm>
            </p:grpSpPr>
            <p:sp>
              <p:nvSpPr>
                <p:cNvPr id="19" name="Rectangle 18"/>
                <p:cNvSpPr/>
                <p:nvPr/>
              </p:nvSpPr>
              <p:spPr>
                <a:xfrm>
                  <a:off x="2272748" y="2971800"/>
                  <a:ext cx="45719" cy="13716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Rectangle 19"/>
                <p:cNvSpPr/>
                <p:nvPr/>
              </p:nvSpPr>
              <p:spPr>
                <a:xfrm>
                  <a:off x="2164081" y="2971800"/>
                  <a:ext cx="45719" cy="13716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Rectangle 20"/>
                <p:cNvSpPr/>
                <p:nvPr/>
              </p:nvSpPr>
              <p:spPr>
                <a:xfrm>
                  <a:off x="2213777" y="2971800"/>
                  <a:ext cx="45719" cy="13716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Rectangle 23"/>
              <p:cNvSpPr/>
              <p:nvPr/>
            </p:nvSpPr>
            <p:spPr>
              <a:xfrm>
                <a:off x="6021577" y="3543137"/>
                <a:ext cx="224246" cy="1319842"/>
              </a:xfrm>
              <a:prstGeom prst="rect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272143" y="1196752"/>
                <a:ext cx="373743" cy="1833113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5272143" y="3249839"/>
                <a:ext cx="373743" cy="1833113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7589349" y="1710024"/>
                <a:ext cx="822234" cy="444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/>
                  <a:t>TPC</a:t>
                </a:r>
                <a:endParaRPr lang="zh-CN" altLang="en-US" sz="2400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8037840" y="2736567"/>
                <a:ext cx="523240" cy="444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/>
                  <a:t>IP</a:t>
                </a:r>
                <a:endParaRPr lang="zh-CN" altLang="en-US" sz="2400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3851920" y="3284984"/>
                <a:ext cx="155601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solidFill>
                      <a:srgbClr val="0070C0"/>
                    </a:solidFill>
                  </a:rPr>
                  <a:t>Iron </a:t>
                </a:r>
                <a:r>
                  <a:rPr lang="en-US" altLang="zh-CN" sz="2400" dirty="0" err="1" smtClean="0">
                    <a:solidFill>
                      <a:srgbClr val="0070C0"/>
                    </a:solidFill>
                  </a:rPr>
                  <a:t>Endcap</a:t>
                </a:r>
                <a:endParaRPr lang="zh-CN" altLang="en-US" sz="24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4375160" y="1196752"/>
                <a:ext cx="8222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solidFill>
                      <a:srgbClr val="0070C0"/>
                    </a:solidFill>
                  </a:rPr>
                  <a:t>TRD</a:t>
                </a:r>
                <a:endParaRPr lang="zh-CN" altLang="en-US" sz="2400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rot="5400000">
                <a:off x="5509205" y="2076646"/>
                <a:ext cx="131984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rot="5400000">
                <a:off x="5421457" y="2076646"/>
                <a:ext cx="131984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rot="5400000">
                <a:off x="5509205" y="4190306"/>
                <a:ext cx="131984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rot="5400000">
                <a:off x="5421457" y="4190306"/>
                <a:ext cx="131984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/>
              <p:cNvSpPr txBox="1"/>
              <p:nvPr/>
            </p:nvSpPr>
            <p:spPr>
              <a:xfrm>
                <a:off x="3851920" y="1929997"/>
                <a:ext cx="134547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rgbClr val="0070C0"/>
                    </a:solidFill>
                  </a:rPr>
                  <a:t>TOF / Absorber</a:t>
                </a:r>
                <a:endParaRPr lang="zh-CN" altLang="en-US" sz="2000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42" name="Straight Arrow Connector 41"/>
              <p:cNvCxnSpPr/>
              <p:nvPr/>
            </p:nvCxnSpPr>
            <p:spPr>
              <a:xfrm>
                <a:off x="5047897" y="1416726"/>
                <a:ext cx="1046480" cy="146649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 flipV="1">
                <a:off x="4898400" y="2223295"/>
                <a:ext cx="896983" cy="7332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 rot="10800000">
                <a:off x="5496389" y="1929997"/>
                <a:ext cx="2616200" cy="1173192"/>
              </a:xfrm>
              <a:prstGeom prst="straightConnector1">
                <a:avLst/>
              </a:prstGeom>
              <a:ln w="31750">
                <a:solidFill>
                  <a:schemeClr val="tx1">
                    <a:lumMod val="50000"/>
                    <a:lumOff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Oval 47"/>
              <p:cNvSpPr>
                <a:spLocks noChangeAspect="1"/>
              </p:cNvSpPr>
              <p:nvPr/>
            </p:nvSpPr>
            <p:spPr>
              <a:xfrm>
                <a:off x="7439851" y="2809892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Oval 48"/>
              <p:cNvSpPr>
                <a:spLocks noChangeAspect="1"/>
              </p:cNvSpPr>
              <p:nvPr/>
            </p:nvSpPr>
            <p:spPr>
              <a:xfrm>
                <a:off x="6318623" y="2296620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Oval 49"/>
              <p:cNvSpPr>
                <a:spLocks noChangeAspect="1"/>
              </p:cNvSpPr>
              <p:nvPr/>
            </p:nvSpPr>
            <p:spPr>
              <a:xfrm>
                <a:off x="6169126" y="2223295"/>
                <a:ext cx="74160" cy="73325"/>
              </a:xfrm>
              <a:prstGeom prst="ellipse">
                <a:avLst/>
              </a:prstGeom>
              <a:solidFill>
                <a:srgbClr val="FFFF0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Oval 50"/>
              <p:cNvSpPr>
                <a:spLocks noChangeAspect="1"/>
              </p:cNvSpPr>
              <p:nvPr/>
            </p:nvSpPr>
            <p:spPr>
              <a:xfrm>
                <a:off x="7813594" y="2956541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Oval 51"/>
              <p:cNvSpPr>
                <a:spLocks noChangeAspect="1"/>
              </p:cNvSpPr>
              <p:nvPr/>
            </p:nvSpPr>
            <p:spPr>
              <a:xfrm>
                <a:off x="7365103" y="2736567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Oval 52"/>
              <p:cNvSpPr>
                <a:spLocks noChangeAspect="1"/>
              </p:cNvSpPr>
              <p:nvPr/>
            </p:nvSpPr>
            <p:spPr>
              <a:xfrm>
                <a:off x="7589349" y="2883216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Oval 53"/>
              <p:cNvSpPr>
                <a:spLocks noChangeAspect="1"/>
              </p:cNvSpPr>
              <p:nvPr/>
            </p:nvSpPr>
            <p:spPr>
              <a:xfrm>
                <a:off x="7738846" y="2883216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Oval 54"/>
              <p:cNvSpPr>
                <a:spLocks noChangeAspect="1"/>
              </p:cNvSpPr>
              <p:nvPr/>
            </p:nvSpPr>
            <p:spPr>
              <a:xfrm>
                <a:off x="6169126" y="2223295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Oval 55"/>
              <p:cNvSpPr>
                <a:spLocks noChangeAspect="1"/>
              </p:cNvSpPr>
              <p:nvPr/>
            </p:nvSpPr>
            <p:spPr>
              <a:xfrm>
                <a:off x="6542869" y="2369944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Oval 56"/>
              <p:cNvSpPr>
                <a:spLocks noChangeAspect="1"/>
              </p:cNvSpPr>
              <p:nvPr/>
            </p:nvSpPr>
            <p:spPr>
              <a:xfrm>
                <a:off x="7140857" y="2589918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Oval 57"/>
              <p:cNvSpPr>
                <a:spLocks noChangeAspect="1"/>
              </p:cNvSpPr>
              <p:nvPr/>
            </p:nvSpPr>
            <p:spPr>
              <a:xfrm>
                <a:off x="6617617" y="2443269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Oval 58"/>
              <p:cNvSpPr>
                <a:spLocks noChangeAspect="1"/>
              </p:cNvSpPr>
              <p:nvPr/>
            </p:nvSpPr>
            <p:spPr>
              <a:xfrm>
                <a:off x="6767114" y="2443269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Oval 59"/>
              <p:cNvSpPr>
                <a:spLocks noChangeAspect="1"/>
              </p:cNvSpPr>
              <p:nvPr/>
            </p:nvSpPr>
            <p:spPr>
              <a:xfrm>
                <a:off x="6916611" y="2589918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Oval 60"/>
              <p:cNvSpPr>
                <a:spLocks noChangeAspect="1"/>
              </p:cNvSpPr>
              <p:nvPr/>
            </p:nvSpPr>
            <p:spPr>
              <a:xfrm>
                <a:off x="6006629" y="2137219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Oval 61"/>
              <p:cNvSpPr>
                <a:spLocks noChangeAspect="1"/>
              </p:cNvSpPr>
              <p:nvPr/>
            </p:nvSpPr>
            <p:spPr>
              <a:xfrm>
                <a:off x="6094377" y="2175475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Oval 62"/>
              <p:cNvSpPr>
                <a:spLocks noChangeAspect="1"/>
              </p:cNvSpPr>
              <p:nvPr/>
            </p:nvSpPr>
            <p:spPr>
              <a:xfrm>
                <a:off x="5896131" y="2086211"/>
                <a:ext cx="74160" cy="73325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Oval 63"/>
              <p:cNvSpPr>
                <a:spLocks noChangeAspect="1"/>
              </p:cNvSpPr>
              <p:nvPr/>
            </p:nvSpPr>
            <p:spPr>
              <a:xfrm>
                <a:off x="5720634" y="2003322"/>
                <a:ext cx="149497" cy="147812"/>
              </a:xfrm>
              <a:prstGeom prst="ellipse">
                <a:avLst/>
              </a:prstGeom>
              <a:solidFill>
                <a:srgbClr val="7030A0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67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GEM based TRD – R&amp;D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half" idx="1"/>
          </p:nvPr>
        </p:nvSpPr>
        <p:spPr>
          <a:xfrm>
            <a:off x="5292080" y="2924944"/>
            <a:ext cx="3851920" cy="864096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EIC R&amp;D support </a:t>
            </a:r>
            <a:br>
              <a:rPr lang="en-US" altLang="zh-CN" dirty="0" smtClean="0">
                <a:solidFill>
                  <a:srgbClr val="0070C0"/>
                </a:solidFill>
              </a:rPr>
            </a:br>
            <a:r>
              <a:rPr lang="en-US" altLang="zh-CN" dirty="0" smtClean="0">
                <a:solidFill>
                  <a:srgbClr val="0070C0"/>
                </a:solidFill>
              </a:rPr>
              <a:t>(BNL/USTC/IU/Yale)</a:t>
            </a:r>
          </a:p>
          <a:p>
            <a:r>
              <a:rPr lang="en-US" altLang="zh-CN" dirty="0" smtClean="0"/>
              <a:t>https://wiki.bnl.gov/conferences/index.php/June_2013</a:t>
            </a:r>
            <a:endParaRPr lang="zh-CN" alt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4499992" cy="3896806"/>
          </a:xfrm>
          <a:prstGeom prst="rect">
            <a:avLst/>
          </a:prstGeom>
          <a:noFill/>
        </p:spPr>
      </p:pic>
      <p:pic>
        <p:nvPicPr>
          <p:cNvPr id="8" name="Picture 7" descr="avalanche.eps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3419872" y="1196752"/>
            <a:ext cx="223224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347864" y="278092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MWPC </a:t>
            </a:r>
            <a:r>
              <a:rPr lang="en-US" altLang="zh-CN" dirty="0" smtClean="0">
                <a:solidFill>
                  <a:srgbClr val="FF0000"/>
                </a:solidFill>
                <a:sym typeface="Wingdings" pitchFamily="2" charset="2"/>
              </a:rPr>
              <a:t></a:t>
            </a:r>
            <a:r>
              <a:rPr lang="en-US" altLang="zh-CN" dirty="0" smtClean="0">
                <a:solidFill>
                  <a:srgbClr val="FF0000"/>
                </a:solidFill>
              </a:rPr>
              <a:t> GEM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3" name="图片 42" descr="图片2.png"/>
          <p:cNvPicPr>
            <a:picLocks noGrp="1"/>
          </p:cNvPicPr>
          <p:nvPr>
            <p:ph sz="half" idx="1"/>
          </p:nvPr>
        </p:nvPicPr>
        <p:blipFill>
          <a:blip r:embed="rId5" cstate="print"/>
          <a:srcRect r="48731" b="51442"/>
          <a:stretch>
            <a:fillRect/>
          </a:stretch>
        </p:blipFill>
        <p:spPr>
          <a:xfrm>
            <a:off x="4932040" y="3645024"/>
            <a:ext cx="3779912" cy="29969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4653136"/>
            <a:ext cx="57961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Prototype TRD with </a:t>
            </a:r>
            <a:r>
              <a:rPr lang="en-US" dirty="0" err="1" smtClean="0"/>
              <a:t>miniDrift</a:t>
            </a:r>
            <a:r>
              <a:rPr lang="en-US" dirty="0" smtClean="0"/>
              <a:t> GEM (27 time bins)</a:t>
            </a:r>
          </a:p>
          <a:p>
            <a:pPr algn="l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</a:rPr>
              <a:t>Cosmic ray test results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Plan test beam at </a:t>
            </a:r>
            <a:r>
              <a:rPr lang="en-US" dirty="0" err="1" smtClean="0"/>
              <a:t>FermiLab</a:t>
            </a:r>
            <a:r>
              <a:rPr lang="en-US" dirty="0" smtClean="0"/>
              <a:t> with other EIC R&amp;D projects in October (T1037)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Setups at USTC and BNL</a:t>
            </a:r>
          </a:p>
        </p:txBody>
      </p:sp>
      <p:sp>
        <p:nvSpPr>
          <p:cNvPr id="20" name="Content Placeholder 11"/>
          <p:cNvSpPr>
            <a:spLocks noGrp="1"/>
          </p:cNvSpPr>
          <p:nvPr>
            <p:ph sz="half" idx="1"/>
          </p:nvPr>
        </p:nvSpPr>
        <p:spPr>
          <a:xfrm>
            <a:off x="5292080" y="836712"/>
            <a:ext cx="3851920" cy="2434208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Advantage</a:t>
            </a:r>
          </a:p>
          <a:p>
            <a:pPr lvl="1"/>
            <a:r>
              <a:rPr lang="en-US" altLang="zh-CN" dirty="0" smtClean="0"/>
              <a:t>Few ion feedback to drift volume</a:t>
            </a:r>
          </a:p>
          <a:p>
            <a:pPr lvl="1"/>
            <a:r>
              <a:rPr lang="en-US" altLang="zh-CN" dirty="0" smtClean="0"/>
              <a:t>High rate</a:t>
            </a:r>
          </a:p>
          <a:p>
            <a:pPr lvl="1"/>
            <a:r>
              <a:rPr lang="en-US" altLang="zh-CN" dirty="0" smtClean="0"/>
              <a:t>Better position resolution</a:t>
            </a:r>
          </a:p>
          <a:p>
            <a:pPr lvl="1"/>
            <a:r>
              <a:rPr lang="en-US" altLang="zh-CN" dirty="0" smtClean="0"/>
              <a:t>Less space charge effect</a:t>
            </a:r>
          </a:p>
          <a:p>
            <a:pPr lvl="1"/>
            <a:r>
              <a:rPr lang="en-US" altLang="zh-CN" dirty="0" err="1" smtClean="0"/>
              <a:t>dE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dx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Drift along magnetic field</a:t>
            </a:r>
          </a:p>
        </p:txBody>
      </p:sp>
      <p:sp>
        <p:nvSpPr>
          <p:cNvPr id="22" name="Left Arrow 21"/>
          <p:cNvSpPr/>
          <p:nvPr/>
        </p:nvSpPr>
        <p:spPr bwMode="auto">
          <a:xfrm rot="10800000">
            <a:off x="2915816" y="5085184"/>
            <a:ext cx="2304256" cy="14401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07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sz="quarter"/>
          </p:nvPr>
        </p:nvSpPr>
        <p:spPr>
          <a:xfrm>
            <a:off x="899592" y="274638"/>
            <a:ext cx="8244408" cy="1143000"/>
          </a:xfrm>
        </p:spPr>
        <p:txBody>
          <a:bodyPr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electron/hadron PID for 10GeV Electron beam</a:t>
            </a:r>
            <a:endParaRPr lang="en-US" sz="3200" dirty="0"/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23262" t="53942" r="7376" b="24559"/>
          <a:stretch>
            <a:fillRect/>
          </a:stretch>
        </p:blipFill>
        <p:spPr bwMode="auto">
          <a:xfrm>
            <a:off x="3397161" y="3861048"/>
            <a:ext cx="5746839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23830" t="53504" r="7943" b="24559"/>
          <a:stretch>
            <a:fillRect/>
          </a:stretch>
        </p:blipFill>
        <p:spPr bwMode="auto">
          <a:xfrm>
            <a:off x="3604165" y="908720"/>
            <a:ext cx="553983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xzb.BNL\AppData\Local\Temp\wzaaa0\eic\kinematics\xq2_electron_STAR_10_on_100.pn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 l="8000" t="9458" r="8000"/>
          <a:stretch>
            <a:fillRect/>
          </a:stretch>
        </p:blipFill>
        <p:spPr bwMode="auto">
          <a:xfrm>
            <a:off x="0" y="3861048"/>
            <a:ext cx="3455438" cy="2520280"/>
          </a:xfrm>
          <a:prstGeom prst="rect">
            <a:avLst/>
          </a:prstGeom>
          <a:noFill/>
        </p:spPr>
      </p:pic>
      <p:pic>
        <p:nvPicPr>
          <p:cNvPr id="15" name="Content Placeholder 18" descr="xq2_electron_STAR_05_on_100.png"/>
          <p:cNvPicPr>
            <a:picLocks noGrp="1" noChangeAspect="1"/>
          </p:cNvPicPr>
          <p:nvPr>
            <p:ph sz="quarter" idx="1"/>
          </p:nvPr>
        </p:nvPicPr>
        <p:blipFill>
          <a:blip r:embed="rId5" cstate="print"/>
          <a:srcRect l="8466" t="7500" r="8466"/>
          <a:stretch>
            <a:fillRect/>
          </a:stretch>
        </p:blipFill>
        <p:spPr>
          <a:xfrm>
            <a:off x="0" y="908720"/>
            <a:ext cx="3437376" cy="2592288"/>
          </a:xfrm>
        </p:spPr>
      </p:pic>
      <p:sp>
        <p:nvSpPr>
          <p:cNvPr id="16" name="TextBox 15"/>
          <p:cNvSpPr txBox="1"/>
          <p:nvPr/>
        </p:nvSpPr>
        <p:spPr>
          <a:xfrm>
            <a:off x="5004048" y="3356992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Momentum (</a:t>
            </a:r>
            <a:r>
              <a:rPr lang="en-US" dirty="0" err="1" smtClean="0"/>
              <a:t>GeV</a:t>
            </a:r>
            <a:r>
              <a:rPr lang="en-US" dirty="0" smtClean="0"/>
              <a:t>/c)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508104" y="6093296"/>
            <a:ext cx="14622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0.1          1           10</a:t>
            </a:r>
            <a:endParaRPr lang="en-US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5868144" y="3789040"/>
            <a:ext cx="6335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pitchFamily="18" charset="2"/>
              </a:rPr>
              <a:t>g</a:t>
            </a:r>
            <a:r>
              <a:rPr lang="en-US" dirty="0" smtClean="0"/>
              <a:t>/e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  h/e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5400000">
            <a:off x="2008715" y="2535901"/>
            <a:ext cx="3047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6600FF"/>
                </a:solidFill>
              </a:rPr>
              <a:t>Electron Energy 5</a:t>
            </a:r>
            <a:r>
              <a:rPr lang="en-US" dirty="0" smtClean="0">
                <a:solidFill>
                  <a:srgbClr val="6600FF"/>
                </a:solidFill>
                <a:sym typeface="Wingdings" pitchFamily="2" charset="2"/>
              </a:rPr>
              <a:t>10 </a:t>
            </a:r>
            <a:r>
              <a:rPr lang="en-US" dirty="0" err="1" smtClean="0">
                <a:solidFill>
                  <a:srgbClr val="6600FF"/>
                </a:solidFill>
                <a:sym typeface="Wingdings" pitchFamily="2" charset="2"/>
              </a:rPr>
              <a:t>GeV</a:t>
            </a:r>
            <a:endParaRPr lang="en-US" dirty="0">
              <a:solidFill>
                <a:srgbClr val="66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7877" y="3429000"/>
            <a:ext cx="1633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EIC task force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514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autoRev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" dur="1000" autoRev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1000" autoRev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0" autoRev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098374" y="260648"/>
            <a:ext cx="8045626" cy="576064"/>
          </a:xfrm>
          <a:prstGeom prst="rect">
            <a:avLst/>
          </a:prstGeom>
        </p:spPr>
        <p:txBody>
          <a:bodyPr vert="horz" lIns="87264" tIns="43632" rIns="87264" bIns="43632" rtlCol="0" anchor="ctr">
            <a:normAutofit fontScale="77500" lnSpcReduction="20000"/>
          </a:bodyPr>
          <a:lstStyle>
            <a:lvl1pPr algn="ctr" defTabSz="497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rgbClr val="FF0000"/>
                </a:solidFill>
              </a:rPr>
              <a:t>BSO Crystals for Forward Electron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987003"/>
              </p:ext>
            </p:extLst>
          </p:nvPr>
        </p:nvGraphicFramePr>
        <p:xfrm>
          <a:off x="0" y="980728"/>
          <a:ext cx="9143999" cy="119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600"/>
                <a:gridCol w="2088232"/>
                <a:gridCol w="2232248"/>
                <a:gridCol w="1872208"/>
                <a:gridCol w="1979711"/>
              </a:tblGrid>
              <a:tr h="49869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Crystal</a:t>
                      </a:r>
                      <a:endParaRPr lang="zh-CN" altLang="en-US" sz="1600" dirty="0"/>
                    </a:p>
                  </a:txBody>
                  <a:tcPr marL="78226" marR="78226" marT="41511" marB="4151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Long_BSO</a:t>
                      </a:r>
                      <a:endParaRPr lang="zh-CN" altLang="en-US" sz="1600" dirty="0"/>
                    </a:p>
                  </a:txBody>
                  <a:tcPr marL="78226" marR="78226" marT="41511" marB="4151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Short_BSO</a:t>
                      </a:r>
                      <a:endParaRPr lang="zh-CN" altLang="en-US" sz="1600" dirty="0"/>
                    </a:p>
                  </a:txBody>
                  <a:tcPr marL="78226" marR="78226" marT="41511" marB="4151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Long_PWO</a:t>
                      </a:r>
                      <a:endParaRPr lang="zh-CN" altLang="en-US" sz="1600" dirty="0"/>
                    </a:p>
                  </a:txBody>
                  <a:tcPr marL="78226" marR="78226" marT="41511" marB="4151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Short_PWO</a:t>
                      </a:r>
                      <a:endParaRPr lang="zh-CN" altLang="en-US" sz="1600" dirty="0"/>
                    </a:p>
                  </a:txBody>
                  <a:tcPr marL="78226" marR="78226" marT="41511" marB="41511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672">
                <a:tc>
                  <a:txBody>
                    <a:bodyPr/>
                    <a:lstStyle/>
                    <a:p>
                      <a:r>
                        <a:rPr lang="en-US" altLang="zh-CN" sz="1600" baseline="0" dirty="0" smtClean="0"/>
                        <a:t>ID</a:t>
                      </a:r>
                      <a:endParaRPr lang="zh-CN" altLang="en-US" sz="1600" baseline="0" dirty="0"/>
                    </a:p>
                  </a:txBody>
                  <a:tcPr marL="78226" marR="78226" marT="41511" marB="4151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   BSO</a:t>
                      </a:r>
                      <a:r>
                        <a:rPr lang="en-US" altLang="zh-CN" sz="1600" baseline="-25000" dirty="0" smtClean="0"/>
                        <a:t>L</a:t>
                      </a:r>
                      <a:endParaRPr lang="zh-CN" altLang="en-US" sz="1600" baseline="-25000" dirty="0"/>
                    </a:p>
                  </a:txBody>
                  <a:tcPr marL="78226" marR="78226" marT="41511" marB="4151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BSO</a:t>
                      </a:r>
                      <a:r>
                        <a:rPr lang="en-US" altLang="zh-CN" sz="1600" baseline="-25000" dirty="0" smtClean="0"/>
                        <a:t>S</a:t>
                      </a:r>
                      <a:endParaRPr lang="zh-CN" altLang="en-US" sz="1600" baseline="-25000" dirty="0"/>
                    </a:p>
                  </a:txBody>
                  <a:tcPr marL="78226" marR="78226" marT="41511" marB="4151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PWO-B</a:t>
                      </a:r>
                      <a:endParaRPr lang="zh-CN" altLang="en-US" sz="1600" baseline="-25000" dirty="0"/>
                    </a:p>
                  </a:txBody>
                  <a:tcPr marL="78226" marR="78226" marT="41511" marB="4151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PWO</a:t>
                      </a:r>
                      <a:r>
                        <a:rPr lang="en-US" altLang="zh-CN" sz="1600" baseline="0" dirty="0" smtClean="0"/>
                        <a:t>-A</a:t>
                      </a:r>
                      <a:endParaRPr lang="zh-CN" altLang="en-US" sz="1600" baseline="-25000" dirty="0"/>
                    </a:p>
                  </a:txBody>
                  <a:tcPr marL="78226" marR="78226" marT="41511" marB="41511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8968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Size</a:t>
                      </a:r>
                      <a:endParaRPr lang="zh-CN" altLang="en-US" sz="1600" dirty="0"/>
                    </a:p>
                  </a:txBody>
                  <a:tcPr marL="78226" marR="78226" marT="41511" marB="41511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  20</a:t>
                      </a:r>
                      <a:r>
                        <a:rPr lang="zh-CN" altLang="en-US" sz="1600" dirty="0" smtClean="0"/>
                        <a:t>*</a:t>
                      </a:r>
                      <a:r>
                        <a:rPr lang="en-US" altLang="zh-CN" sz="1600" dirty="0" smtClean="0"/>
                        <a:t>20</a:t>
                      </a:r>
                      <a:r>
                        <a:rPr lang="zh-CN" altLang="en-US" sz="1600" dirty="0" smtClean="0"/>
                        <a:t>*</a:t>
                      </a:r>
                      <a:r>
                        <a:rPr lang="en-US" altLang="zh-CN" sz="1600" dirty="0" smtClean="0"/>
                        <a:t>200mm</a:t>
                      </a:r>
                      <a:endParaRPr lang="zh-CN" altLang="en-US" sz="1600" dirty="0"/>
                    </a:p>
                  </a:txBody>
                  <a:tcPr marL="78226" marR="78226" marT="41511" marB="41511"/>
                </a:tc>
                <a:tc>
                  <a:txBody>
                    <a:bodyPr/>
                    <a:lstStyle/>
                    <a:p>
                      <a:r>
                        <a:rPr lang="el-GR" altLang="zh-CN" sz="1600" dirty="0" smtClean="0"/>
                        <a:t>Φ</a:t>
                      </a:r>
                      <a:r>
                        <a:rPr lang="en-US" altLang="zh-CN" sz="1600" dirty="0" smtClean="0"/>
                        <a:t>=25mm,L=30mm</a:t>
                      </a:r>
                      <a:endParaRPr lang="zh-CN" altLang="en-US" sz="1600" dirty="0"/>
                    </a:p>
                  </a:txBody>
                  <a:tcPr marL="78226" marR="78226" marT="41511" marB="41511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25</a:t>
                      </a:r>
                      <a:r>
                        <a:rPr lang="zh-CN" altLang="en-US" sz="1600" dirty="0" smtClean="0"/>
                        <a:t>*</a:t>
                      </a:r>
                      <a:r>
                        <a:rPr lang="en-US" altLang="zh-CN" sz="1600" dirty="0" smtClean="0"/>
                        <a:t>25</a:t>
                      </a:r>
                      <a:r>
                        <a:rPr lang="zh-CN" altLang="en-US" sz="1600" dirty="0" smtClean="0"/>
                        <a:t>*</a:t>
                      </a:r>
                      <a:r>
                        <a:rPr lang="en-US" altLang="zh-CN" sz="1600" dirty="0" smtClean="0"/>
                        <a:t>220mm</a:t>
                      </a:r>
                      <a:endParaRPr lang="zh-CN" altLang="en-US" sz="1600" dirty="0"/>
                    </a:p>
                  </a:txBody>
                  <a:tcPr marL="78226" marR="78226" marT="41511" marB="41511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30</a:t>
                      </a:r>
                      <a:r>
                        <a:rPr lang="zh-CN" altLang="en-US" sz="1600" dirty="0" smtClean="0"/>
                        <a:t>*</a:t>
                      </a:r>
                      <a:r>
                        <a:rPr lang="en-US" altLang="zh-CN" sz="1600" dirty="0" smtClean="0"/>
                        <a:t>30</a:t>
                      </a:r>
                      <a:r>
                        <a:rPr lang="zh-CN" altLang="en-US" sz="1600" dirty="0" smtClean="0"/>
                        <a:t>*</a:t>
                      </a:r>
                      <a:r>
                        <a:rPr lang="en-US" altLang="zh-CN" sz="1600" dirty="0" smtClean="0"/>
                        <a:t>45mm</a:t>
                      </a:r>
                      <a:endParaRPr lang="zh-CN" altLang="en-US" sz="1600" dirty="0"/>
                    </a:p>
                  </a:txBody>
                  <a:tcPr marL="78226" marR="78226" marT="41511" marB="41511"/>
                </a:tc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3923928" y="4149080"/>
            <a:ext cx="522007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b="1" dirty="0" smtClean="0"/>
              <a:t>Very Forward Electron Detection (eta&lt;-2.0) 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BSO is produced by replacing </a:t>
            </a:r>
            <a:r>
              <a:rPr lang="en-US" dirty="0" err="1" smtClean="0"/>
              <a:t>Ge</a:t>
            </a:r>
            <a:r>
              <a:rPr lang="en-US" dirty="0" smtClean="0"/>
              <a:t> in BGO with Si, the material cost for BSO reduced by x3-4.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Collaborators: USTC,SINAP,THU,UCLA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Vendor: Shanghai SICCAS High Technology </a:t>
            </a:r>
            <a:r>
              <a:rPr lang="en-US" dirty="0" err="1" smtClean="0"/>
              <a:t>Coorporation</a:t>
            </a:r>
            <a:r>
              <a:rPr lang="en-US" dirty="0" smtClean="0"/>
              <a:t> (USTC/UCLA/SICCAS)</a:t>
            </a:r>
          </a:p>
          <a:p>
            <a:pPr algn="l"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0000CC"/>
                </a:solidFill>
              </a:rPr>
              <a:t>R&amp;D proposal partially funded by BNL/DOE</a:t>
            </a:r>
            <a:endParaRPr lang="en-US" sz="1600" b="1" dirty="0">
              <a:solidFill>
                <a:srgbClr val="0000C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3923928" cy="2819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204864"/>
            <a:ext cx="43338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 bwMode="auto">
          <a:xfrm>
            <a:off x="1115616" y="5373216"/>
            <a:ext cx="2160240" cy="21602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892" y="5661248"/>
            <a:ext cx="3736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Production Getting better over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66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eSTAR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Executive Summary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56584"/>
          </a:xfrm>
        </p:spPr>
        <p:txBody>
          <a:bodyPr/>
          <a:lstStyle/>
          <a:p>
            <a:r>
              <a:rPr lang="en-US" sz="1400" dirty="0"/>
              <a:t>In this Letter of Intent, the STAR collaboration proposes a path to evolve STAR into a major experiment, referred to as </a:t>
            </a:r>
            <a:r>
              <a:rPr lang="en-US" sz="1400" dirty="0" err="1"/>
              <a:t>eSTAR</a:t>
            </a:r>
            <a:r>
              <a:rPr lang="en-US" sz="1400" dirty="0"/>
              <a:t>, at a possible future Electron-Ion Collider (EIC) at Brookhaven National Laboratory, </a:t>
            </a:r>
            <a:r>
              <a:rPr lang="en-US" sz="1400" dirty="0" err="1"/>
              <a:t>eRHIC</a:t>
            </a:r>
            <a:r>
              <a:rPr lang="en-US" sz="1400" dirty="0" smtClean="0"/>
              <a:t>.</a:t>
            </a:r>
          </a:p>
          <a:p>
            <a:r>
              <a:rPr lang="en-US" sz="1400" dirty="0">
                <a:solidFill>
                  <a:srgbClr val="0000CC"/>
                </a:solidFill>
              </a:rPr>
              <a:t>We demonstrate through simulations that </a:t>
            </a:r>
            <a:r>
              <a:rPr lang="en-US" sz="1400" dirty="0" err="1">
                <a:solidFill>
                  <a:srgbClr val="0000CC"/>
                </a:solidFill>
              </a:rPr>
              <a:t>eSTAR</a:t>
            </a:r>
            <a:r>
              <a:rPr lang="en-US" sz="1400" dirty="0">
                <a:solidFill>
                  <a:srgbClr val="0000CC"/>
                </a:solidFill>
              </a:rPr>
              <a:t> will deliver on a broad range of key measurements</a:t>
            </a:r>
            <a:r>
              <a:rPr lang="en-US" sz="1400" dirty="0"/>
              <a:t>: </a:t>
            </a:r>
          </a:p>
          <a:p>
            <a:pPr lvl="1"/>
            <a:r>
              <a:rPr lang="en-US" sz="1100" dirty="0"/>
              <a:t>inclusive structure functions in (polarized) electron-nucleon and electron nucleus scattering,</a:t>
            </a:r>
          </a:p>
          <a:p>
            <a:pPr lvl="1"/>
            <a:r>
              <a:rPr lang="en-US" sz="1100" dirty="0"/>
              <a:t>semi-inclusive observables that have one or more identified particles in the current fragmentation region and </a:t>
            </a:r>
            <a:r>
              <a:rPr lang="en-US" sz="1100" dirty="0" err="1"/>
              <a:t>dihadron</a:t>
            </a:r>
            <a:r>
              <a:rPr lang="en-US" sz="1100" dirty="0"/>
              <a:t> correlations in the low-</a:t>
            </a:r>
            <a:r>
              <a:rPr lang="en-US" sz="1100" i="1" dirty="0"/>
              <a:t>x</a:t>
            </a:r>
            <a:r>
              <a:rPr lang="en-US" sz="1100" dirty="0"/>
              <a:t> regime,</a:t>
            </a:r>
          </a:p>
          <a:p>
            <a:pPr lvl="1"/>
            <a:r>
              <a:rPr lang="en-US" sz="1100" dirty="0"/>
              <a:t>exclusive observables in deeply-virtual  Compton scattering and in vector meson production processes, including diffractive processes. </a:t>
            </a:r>
          </a:p>
          <a:p>
            <a:pPr marL="457200" lvl="1" indent="0">
              <a:buNone/>
            </a:pPr>
            <a:r>
              <a:rPr lang="en-US" sz="1200" dirty="0" smtClean="0"/>
              <a:t>These </a:t>
            </a:r>
            <a:r>
              <a:rPr lang="en-US" sz="1200" dirty="0"/>
              <a:t>measurements have been identified as flagship science cases in the recent EIC community white-paper for the </a:t>
            </a:r>
            <a:r>
              <a:rPr lang="en-US" sz="1200" dirty="0" err="1"/>
              <a:t>eRHIC</a:t>
            </a:r>
            <a:r>
              <a:rPr lang="en-US" sz="1200" dirty="0"/>
              <a:t> facility specifications envisioned in the charge for this LOI</a:t>
            </a:r>
            <a:r>
              <a:rPr lang="en-US" sz="1200" dirty="0" smtClean="0"/>
              <a:t>.</a:t>
            </a:r>
          </a:p>
          <a:p>
            <a:pPr indent="-285750"/>
            <a:r>
              <a:rPr lang="en-US" sz="1400" dirty="0"/>
              <a:t>The baseline </a:t>
            </a:r>
            <a:r>
              <a:rPr lang="en-US" sz="1400" dirty="0" err="1"/>
              <a:t>eSTAR</a:t>
            </a:r>
            <a:r>
              <a:rPr lang="en-US" sz="1400" dirty="0"/>
              <a:t> plan has three essential upgrade projects for the scientific </a:t>
            </a:r>
            <a:r>
              <a:rPr lang="en-US" sz="1400" dirty="0" smtClean="0"/>
              <a:t>program: </a:t>
            </a:r>
            <a:r>
              <a:rPr lang="en-US" sz="1400" dirty="0" err="1" smtClean="0"/>
              <a:t>Endcap</a:t>
            </a:r>
            <a:r>
              <a:rPr lang="en-US" sz="1400" dirty="0" smtClean="0"/>
              <a:t> TOF, GTRD, CEMC</a:t>
            </a:r>
          </a:p>
          <a:p>
            <a:pPr indent="-285750"/>
            <a:r>
              <a:rPr lang="en-US" sz="1400" dirty="0" err="1"/>
              <a:t>eSTAR</a:t>
            </a:r>
            <a:r>
              <a:rPr lang="en-US" sz="1400" dirty="0"/>
              <a:t> will rely on a replacement upgrade </a:t>
            </a:r>
            <a:r>
              <a:rPr lang="en-US" sz="1400" dirty="0" smtClean="0"/>
              <a:t>of </a:t>
            </a:r>
            <a:r>
              <a:rPr lang="en-US" sz="1400" dirty="0" err="1" smtClean="0">
                <a:solidFill>
                  <a:srgbClr val="0000CC"/>
                </a:solidFill>
              </a:rPr>
              <a:t>iTPC</a:t>
            </a:r>
            <a:r>
              <a:rPr lang="en-US" sz="1400" dirty="0" smtClean="0"/>
              <a:t> and on a subsequent </a:t>
            </a:r>
            <a:r>
              <a:rPr lang="en-US" sz="1400" dirty="0" smtClean="0">
                <a:solidFill>
                  <a:srgbClr val="0000CC"/>
                </a:solidFill>
              </a:rPr>
              <a:t>forward upgrades</a:t>
            </a:r>
            <a:r>
              <a:rPr lang="en-US" sz="1400" dirty="0" smtClean="0"/>
              <a:t> (FCS and FTS) for completing of STAR’s high-priority programs at RHIC</a:t>
            </a:r>
          </a:p>
          <a:p>
            <a:pPr indent="-285750"/>
            <a:r>
              <a:rPr lang="en-US" sz="1400" dirty="0">
                <a:solidFill>
                  <a:srgbClr val="0000CC"/>
                </a:solidFill>
              </a:rPr>
              <a:t>The majority of the collaboration is strongly supportive of the </a:t>
            </a:r>
            <a:r>
              <a:rPr lang="en-US" sz="1400" dirty="0" err="1">
                <a:solidFill>
                  <a:srgbClr val="0000CC"/>
                </a:solidFill>
              </a:rPr>
              <a:t>eSTAR</a:t>
            </a:r>
            <a:r>
              <a:rPr lang="en-US" sz="1400" dirty="0">
                <a:solidFill>
                  <a:srgbClr val="0000CC"/>
                </a:solidFill>
              </a:rPr>
              <a:t> effort </a:t>
            </a:r>
            <a:r>
              <a:rPr lang="en-US" sz="1400" dirty="0"/>
              <a:t>and multiple institutions are already actively engaged in simulations and R&amp;D for each of the envisioned upgrade projects</a:t>
            </a:r>
            <a:r>
              <a:rPr lang="en-US" sz="1400" dirty="0" smtClean="0"/>
              <a:t>.</a:t>
            </a:r>
            <a:endParaRPr lang="en-US" dirty="0" smtClean="0"/>
          </a:p>
          <a:p>
            <a:pPr indent="-285750"/>
            <a:r>
              <a:rPr lang="en-US" sz="1400" dirty="0"/>
              <a:t>The detector configuration presented in this Letter of Intent represents </a:t>
            </a:r>
            <a:r>
              <a:rPr lang="en-US" sz="1400" dirty="0">
                <a:solidFill>
                  <a:srgbClr val="0000CC"/>
                </a:solidFill>
              </a:rPr>
              <a:t>the baseline instrument</a:t>
            </a:r>
            <a:r>
              <a:rPr lang="en-US" sz="1400" dirty="0"/>
              <a:t>. New collaborators from </a:t>
            </a:r>
            <a:r>
              <a:rPr lang="en-US" sz="1400" dirty="0">
                <a:solidFill>
                  <a:srgbClr val="0000CC"/>
                </a:solidFill>
              </a:rPr>
              <a:t>the broader community are vitally important</a:t>
            </a:r>
            <a:r>
              <a:rPr lang="en-US" sz="1400" dirty="0"/>
              <a:t>. Science-driven </a:t>
            </a:r>
            <a:r>
              <a:rPr lang="en-US" sz="1400" dirty="0" smtClean="0"/>
              <a:t>proposals to </a:t>
            </a:r>
            <a:r>
              <a:rPr lang="en-US" sz="1400" dirty="0"/>
              <a:t>further strengthen the baseline </a:t>
            </a:r>
            <a:r>
              <a:rPr lang="en-US" sz="1400" dirty="0" err="1"/>
              <a:t>eSTAR</a:t>
            </a:r>
            <a:r>
              <a:rPr lang="en-US" sz="1400" dirty="0"/>
              <a:t> scientific capabilities and program, are particularly welcome.</a:t>
            </a:r>
          </a:p>
          <a:p>
            <a:pPr indent="-28575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87971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68552" cy="6926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8587" y="445770"/>
            <a:ext cx="4644008" cy="6034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55606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</a:rPr>
              <a:t>eRHIC</a:t>
            </a:r>
            <a:r>
              <a:rPr lang="en-US" sz="3600" b="1" dirty="0" smtClean="0">
                <a:solidFill>
                  <a:srgbClr val="FF0000"/>
                </a:solidFill>
              </a:rPr>
              <a:t> Machine Design Document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758859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6597" y="5877272"/>
            <a:ext cx="3929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Thomas Roser, EIC IAC, 02/28/2014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6674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49" y="548680"/>
            <a:ext cx="7756505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6453336"/>
            <a:ext cx="3929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Thomas Roser, EIC IAC, 02/28/2014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95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7"/>
            <a:ext cx="4968552" cy="685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76056" y="1052736"/>
            <a:ext cx="3783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Decadal Plan with a path to </a:t>
            </a:r>
            <a:r>
              <a:rPr lang="en-US" dirty="0" err="1" smtClean="0"/>
              <a:t>eSTAR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2348880"/>
            <a:ext cx="3347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err="1" smtClean="0"/>
              <a:t>eSTAR</a:t>
            </a:r>
            <a:r>
              <a:rPr lang="en-US" dirty="0" smtClean="0"/>
              <a:t> </a:t>
            </a:r>
            <a:r>
              <a:rPr lang="en-US" dirty="0" err="1" smtClean="0"/>
              <a:t>LoI</a:t>
            </a:r>
            <a:r>
              <a:rPr lang="en-US" dirty="0" smtClean="0"/>
              <a:t> for next NSAC LRP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8064" y="3501008"/>
            <a:ext cx="3316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Stage I </a:t>
            </a:r>
            <a:r>
              <a:rPr lang="en-US" dirty="0" err="1" smtClean="0"/>
              <a:t>eRHIC</a:t>
            </a:r>
            <a:r>
              <a:rPr lang="en-US" dirty="0" smtClean="0"/>
              <a:t>: luminosity 10</a:t>
            </a:r>
            <a:r>
              <a:rPr lang="en-US" baseline="30000" dirty="0" smtClean="0"/>
              <a:t>33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electron beam &lt;=10GeV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842823" y="4509120"/>
            <a:ext cx="430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dirty="0" smtClean="0"/>
              <a:t>Physics cases based on EIC whitepaper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112127" y="5229200"/>
            <a:ext cx="4031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Enough technical details of proposed </a:t>
            </a:r>
            <a:br>
              <a:rPr lang="en-US" dirty="0" smtClean="0"/>
            </a:br>
            <a:r>
              <a:rPr lang="en-US" dirty="0" smtClean="0"/>
              <a:t>upgrades for a possible cost estimate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83887" y="5852160"/>
            <a:ext cx="4160113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b="1" dirty="0" smtClean="0">
                <a:solidFill>
                  <a:srgbClr val="FF0000"/>
                </a:solidFill>
              </a:rPr>
              <a:t>Deadline: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September 15 to collaboration/ALD,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October 1 to BNL/DOE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6497" y="332656"/>
            <a:ext cx="421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Charge for </a:t>
            </a:r>
            <a:r>
              <a:rPr lang="en-US" b="1" dirty="0" err="1" smtClean="0">
                <a:solidFill>
                  <a:srgbClr val="0000CC"/>
                </a:solidFill>
              </a:rPr>
              <a:t>eSTAR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</a:rPr>
              <a:t>LoI</a:t>
            </a:r>
            <a:r>
              <a:rPr lang="en-US" b="1" dirty="0" smtClean="0">
                <a:solidFill>
                  <a:srgbClr val="0000CC"/>
                </a:solidFill>
              </a:rPr>
              <a:t> from ALD/BNL</a:t>
            </a:r>
            <a:endParaRPr lang="en-US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3989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99592" y="188640"/>
            <a:ext cx="8161906" cy="11430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What happens to </a:t>
            </a:r>
            <a:r>
              <a:rPr lang="en-US" sz="3200" b="1" dirty="0" err="1" smtClean="0">
                <a:solidFill>
                  <a:srgbClr val="FF0000"/>
                </a:solidFill>
              </a:rPr>
              <a:t>eSTAR</a:t>
            </a:r>
            <a:r>
              <a:rPr lang="en-US" sz="3200" b="1" dirty="0" smtClean="0">
                <a:solidFill>
                  <a:srgbClr val="FF0000"/>
                </a:solidFill>
              </a:rPr>
              <a:t> with 15GeV electron?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58392" r="13141"/>
          <a:stretch/>
        </p:blipFill>
        <p:spPr bwMode="auto">
          <a:xfrm>
            <a:off x="4331452" y="1772816"/>
            <a:ext cx="4730046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Content Placeholder 3" descr="Macintosh HD:Users:ernst:Downloads:eSTAR_LOI_figures_done:3.1:eSTAR_DIS_kinematics_figure.pdf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8"/>
          <a:stretch/>
        </p:blipFill>
        <p:spPr bwMode="auto">
          <a:xfrm>
            <a:off x="-48568" y="1700808"/>
            <a:ext cx="4451235" cy="381642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271333" y="1223338"/>
            <a:ext cx="876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Clearly the crystal calorimeter becomes essential for covering large x-Q2 kinematics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55576" y="5312154"/>
            <a:ext cx="2723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open geometry</a:t>
            </a:r>
          </a:p>
          <a:p>
            <a:pPr algn="l"/>
            <a:r>
              <a:rPr lang="en-US" dirty="0" smtClean="0"/>
              <a:t>Low Detector Material</a:t>
            </a:r>
          </a:p>
          <a:p>
            <a:pPr algn="l"/>
            <a:r>
              <a:rPr lang="en-US" dirty="0" err="1" smtClean="0"/>
              <a:t>Uninstrumented</a:t>
            </a:r>
            <a:r>
              <a:rPr lang="en-US" dirty="0" smtClean="0"/>
              <a:t> Forward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31834" y="5312154"/>
            <a:ext cx="42370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Magnet field 0.5T</a:t>
            </a:r>
          </a:p>
          <a:p>
            <a:pPr algn="l"/>
            <a:r>
              <a:rPr lang="en-US" dirty="0" smtClean="0"/>
              <a:t>Acceptance for low momentum large</a:t>
            </a:r>
          </a:p>
          <a:p>
            <a:pPr algn="l"/>
            <a:r>
              <a:rPr lang="en-US" dirty="0" smtClean="0"/>
              <a:t>Mid-rapidity momentum resolution good</a:t>
            </a:r>
          </a:p>
          <a:p>
            <a:pPr algn="l"/>
            <a:r>
              <a:rPr lang="en-US" dirty="0" smtClean="0"/>
              <a:t>No enough fringe field for forward PID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885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36904" cy="1143000"/>
          </a:xfrm>
        </p:spPr>
        <p:txBody>
          <a:bodyPr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Resolutions of key Kinematics at 15 </a:t>
            </a:r>
            <a:r>
              <a:rPr lang="en-US" sz="2400" b="1" dirty="0" err="1" smtClean="0">
                <a:solidFill>
                  <a:srgbClr val="FF0000"/>
                </a:solidFill>
              </a:rPr>
              <a:t>GeV</a:t>
            </a:r>
            <a:r>
              <a:rPr lang="en-US" sz="2400" b="1" dirty="0" smtClean="0">
                <a:solidFill>
                  <a:srgbClr val="FF0000"/>
                </a:solidFill>
              </a:rPr>
              <a:t> Electron Energy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9"/>
          <a:stretch/>
        </p:blipFill>
        <p:spPr bwMode="auto">
          <a:xfrm>
            <a:off x="107504" y="1052736"/>
            <a:ext cx="5544616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  <a:ext uri="{FAA26D3D-D897-4be2-8F04-BA451C77F1D7}">
              <ma14:placeholderFlag xmlns:wpc="http://schemas.microsoft.com/office/word/2010/wordprocessingCanvas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a14="http://schemas.microsoft.com/office/mac/drawingml/2011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="" xmlns:lc="http://schemas.openxmlformats.org/drawingml/2006/lockedCanvas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24128" y="3717032"/>
            <a:ext cx="3096344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dirty="0"/>
              <a:t>The correlation between smeared and true </a:t>
            </a:r>
            <a:r>
              <a:rPr lang="en-US" sz="1100" i="1" dirty="0"/>
              <a:t>y</a:t>
            </a:r>
            <a:r>
              <a:rPr lang="en-US" sz="1100" dirty="0"/>
              <a:t>, </a:t>
            </a:r>
            <a:r>
              <a:rPr lang="en-US" sz="1100" i="1" dirty="0"/>
              <a:t>x</a:t>
            </a:r>
            <a:r>
              <a:rPr lang="en-US" sz="1100" dirty="0"/>
              <a:t>, and Q</a:t>
            </a:r>
            <a:r>
              <a:rPr lang="en-US" sz="1100" baseline="30000" dirty="0"/>
              <a:t>2</a:t>
            </a:r>
            <a:r>
              <a:rPr lang="en-US" sz="1100" dirty="0"/>
              <a:t> </a:t>
            </a:r>
            <a:r>
              <a:rPr lang="en-US" sz="1100" dirty="0" smtClean="0"/>
              <a:t>(</a:t>
            </a:r>
            <a:r>
              <a:rPr lang="en-US" sz="1100" dirty="0"/>
              <a:t>top left and right, and bottom left) and </a:t>
            </a:r>
            <a:r>
              <a:rPr lang="en-US" sz="1100" dirty="0" smtClean="0"/>
              <a:t>event </a:t>
            </a:r>
            <a:r>
              <a:rPr lang="en-US" sz="1100" dirty="0"/>
              <a:t>purity in the (</a:t>
            </a:r>
            <a:r>
              <a:rPr lang="en-US" sz="1100" i="1" dirty="0"/>
              <a:t>x</a:t>
            </a:r>
            <a:r>
              <a:rPr lang="en-US" sz="1100" dirty="0"/>
              <a:t>,Q</a:t>
            </a:r>
            <a:r>
              <a:rPr lang="en-US" sz="1100" baseline="30000" dirty="0"/>
              <a:t>2</a:t>
            </a:r>
            <a:r>
              <a:rPr lang="en-US" sz="1100" dirty="0"/>
              <a:t>) plane (bottom right), as </a:t>
            </a:r>
            <a:r>
              <a:rPr lang="en-US" sz="1100" dirty="0" smtClean="0"/>
              <a:t>reconstructed </a:t>
            </a:r>
            <a:r>
              <a:rPr lang="en-US" sz="1100" dirty="0"/>
              <a:t>using the electron method. Purity is </a:t>
            </a:r>
            <a:r>
              <a:rPr lang="en-US" sz="1100" dirty="0" smtClean="0"/>
              <a:t>defined </a:t>
            </a:r>
            <a:r>
              <a:rPr lang="en-US" sz="1100" dirty="0"/>
              <a:t>as defined as 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(</a:t>
            </a:r>
            <a:r>
              <a:rPr lang="en-US" sz="1100" dirty="0" err="1"/>
              <a:t>Ngen</a:t>
            </a:r>
            <a:r>
              <a:rPr lang="en-US" sz="1100" dirty="0"/>
              <a:t> - </a:t>
            </a:r>
            <a:r>
              <a:rPr lang="en-US" sz="1100" dirty="0" err="1"/>
              <a:t>Nout</a:t>
            </a:r>
            <a:r>
              <a:rPr lang="en-US" sz="1100" dirty="0"/>
              <a:t>) / (</a:t>
            </a:r>
            <a:r>
              <a:rPr lang="en-US" sz="1100" dirty="0" err="1"/>
              <a:t>Ngen</a:t>
            </a:r>
            <a:r>
              <a:rPr lang="en-US" sz="1100" dirty="0"/>
              <a:t> - </a:t>
            </a:r>
            <a:r>
              <a:rPr lang="en-US" sz="1100" dirty="0" err="1"/>
              <a:t>Nout</a:t>
            </a:r>
            <a:r>
              <a:rPr lang="en-US" sz="1100" dirty="0"/>
              <a:t> + Nin), </a:t>
            </a:r>
            <a:r>
              <a:rPr lang="en-US" sz="1100" dirty="0" smtClean="0"/>
              <a:t>where </a:t>
            </a:r>
            <a:r>
              <a:rPr lang="en-US" sz="1100" dirty="0" err="1"/>
              <a:t>Ngen</a:t>
            </a:r>
            <a:r>
              <a:rPr lang="en-US" sz="1100" dirty="0"/>
              <a:t>, out, in are the number of </a:t>
            </a:r>
            <a:r>
              <a:rPr lang="en-US" sz="1100" dirty="0" smtClean="0"/>
              <a:t>events generated </a:t>
            </a:r>
            <a:r>
              <a:rPr lang="en-US" sz="1100" dirty="0"/>
              <a:t>in a bin, smeared out of it, and smeared into it from </a:t>
            </a:r>
            <a:r>
              <a:rPr lang="en-US" sz="1100" dirty="0" smtClean="0"/>
              <a:t>other </a:t>
            </a:r>
            <a:r>
              <a:rPr lang="en-US" sz="1100" dirty="0"/>
              <a:t>bins, respectively. The collision system is a 15 </a:t>
            </a:r>
            <a:r>
              <a:rPr lang="en-US" sz="1100" dirty="0" err="1" smtClean="0"/>
              <a:t>GeV</a:t>
            </a:r>
            <a:r>
              <a:rPr lang="en-US" sz="1100" dirty="0"/>
              <a:t> </a:t>
            </a:r>
            <a:r>
              <a:rPr lang="en-US" sz="1100" dirty="0" smtClean="0"/>
              <a:t>electron </a:t>
            </a:r>
            <a:r>
              <a:rPr lang="en-US" sz="1100" dirty="0"/>
              <a:t>beam and a 100 </a:t>
            </a:r>
            <a:r>
              <a:rPr lang="en-US" sz="1100" dirty="0" err="1"/>
              <a:t>GeV</a:t>
            </a:r>
            <a:r>
              <a:rPr lang="en-US" sz="1100" dirty="0"/>
              <a:t> hadron beam.</a:t>
            </a:r>
          </a:p>
        </p:txBody>
      </p:sp>
    </p:spTree>
    <p:extLst>
      <p:ext uri="{BB962C8B-B14F-4D97-AF65-F5344CB8AC3E}">
        <p14:creationId xmlns:p14="http://schemas.microsoft.com/office/powerpoint/2010/main" val="42696533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A more compact </a:t>
            </a:r>
            <a:r>
              <a:rPr lang="en-US" b="1" dirty="0" err="1" smtClean="0">
                <a:solidFill>
                  <a:srgbClr val="FF0000"/>
                </a:solidFill>
              </a:rPr>
              <a:t>eSTAR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" t="12845" r="2824" b="12328"/>
          <a:stretch/>
        </p:blipFill>
        <p:spPr>
          <a:xfrm>
            <a:off x="106275" y="980728"/>
            <a:ext cx="9037725" cy="5544616"/>
          </a:xfrm>
        </p:spPr>
      </p:pic>
    </p:spTree>
    <p:extLst>
      <p:ext uri="{BB962C8B-B14F-4D97-AF65-F5344CB8AC3E}">
        <p14:creationId xmlns:p14="http://schemas.microsoft.com/office/powerpoint/2010/main" val="1559579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Is STAR Detector too antique for </a:t>
            </a:r>
            <a:r>
              <a:rPr lang="en-US" sz="3200" b="1" dirty="0" err="1" smtClean="0">
                <a:solidFill>
                  <a:srgbClr val="FF0000"/>
                </a:solidFill>
              </a:rPr>
              <a:t>eRHIC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619125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6" descr="estar_timeline"/>
          <p:cNvPicPr>
            <a:picLocks noGrp="1"/>
          </p:cNvPicPr>
          <p:nvPr>
            <p:ph sz="half" idx="1"/>
          </p:nvPr>
        </p:nvPicPr>
        <p:blipFill>
          <a:blip r:embed="rId3"/>
          <a:srcRect l="5104" t="4555" r="4385" b="11916"/>
          <a:stretch>
            <a:fillRect/>
          </a:stretch>
        </p:blipFill>
        <p:spPr bwMode="auto">
          <a:xfrm>
            <a:off x="11419" y="2906945"/>
            <a:ext cx="5688632" cy="360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99575" y="2308754"/>
            <a:ext cx="22135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Richard </a:t>
            </a:r>
            <a:r>
              <a:rPr lang="en-US" sz="1400" dirty="0" err="1" smtClean="0"/>
              <a:t>Majka</a:t>
            </a:r>
            <a:r>
              <a:rPr lang="en-US" sz="1400" dirty="0" smtClean="0"/>
              <a:t> (Yale)</a:t>
            </a:r>
          </a:p>
          <a:p>
            <a:r>
              <a:rPr lang="en-US" sz="1400" dirty="0" smtClean="0"/>
              <a:t>STAR Decadal Plan 2003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2778558" y="5949280"/>
            <a:ext cx="2729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Carl </a:t>
            </a:r>
            <a:r>
              <a:rPr lang="en-US" sz="1400" dirty="0" err="1" smtClean="0"/>
              <a:t>Gagliardi</a:t>
            </a:r>
            <a:r>
              <a:rPr lang="en-US" sz="1400" dirty="0" smtClean="0"/>
              <a:t> (TAMU)</a:t>
            </a:r>
          </a:p>
          <a:p>
            <a:r>
              <a:rPr lang="en-US" sz="1400" dirty="0" smtClean="0"/>
              <a:t>STAR Decadal Plan 2010--1013</a:t>
            </a:r>
            <a:endParaRPr lang="en-US" sz="1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579952"/>
              </p:ext>
            </p:extLst>
          </p:nvPr>
        </p:nvGraphicFramePr>
        <p:xfrm>
          <a:off x="6372199" y="860707"/>
          <a:ext cx="2304258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9"/>
                <a:gridCol w="1152129"/>
              </a:tblGrid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Detector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Year </a:t>
                      </a:r>
                      <a:r>
                        <a:rPr lang="en-US" sz="1400" dirty="0" err="1" smtClean="0"/>
                        <a:t>inst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TPC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1999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BEMC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2005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BSMD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2005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EEMC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2005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TPC FEE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2010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DAQ1K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2010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TOF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2010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TCU/QT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2010-13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HFT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2014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MTD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2014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HLT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2015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iTPC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2017</a:t>
                      </a:r>
                      <a:endParaRPr lang="en-US" sz="1400" dirty="0"/>
                    </a:p>
                  </a:txBody>
                  <a:tcPr/>
                </a:tc>
              </a:tr>
              <a:tr h="2811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FCS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2020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940152" y="5312573"/>
            <a:ext cx="29761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What left from original: </a:t>
            </a:r>
            <a:br>
              <a:rPr lang="en-US" dirty="0" smtClean="0"/>
            </a:br>
            <a:r>
              <a:rPr lang="en-US" dirty="0" smtClean="0"/>
              <a:t>magnet and TPC field cage</a:t>
            </a:r>
          </a:p>
          <a:p>
            <a:pPr algn="l"/>
            <a:r>
              <a:rPr lang="en-US" dirty="0" smtClean="0"/>
              <a:t>Trigger System: DSM</a:t>
            </a:r>
          </a:p>
          <a:p>
            <a:pPr algn="l"/>
            <a:r>
              <a:rPr lang="en-US" dirty="0" smtClean="0"/>
              <a:t>EMC Readouts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5615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989808" cy="1143000"/>
          </a:xfrm>
        </p:spPr>
        <p:txBody>
          <a:bodyPr/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Is STAR Collaboration too ancient for </a:t>
            </a:r>
            <a:r>
              <a:rPr lang="en-US" sz="2800" b="1" dirty="0" err="1" smtClean="0">
                <a:solidFill>
                  <a:srgbClr val="FF0000"/>
                </a:solidFill>
              </a:rPr>
              <a:t>eRHIC</a:t>
            </a:r>
            <a:r>
              <a:rPr lang="en-US" sz="2800" b="1" dirty="0" smtClean="0">
                <a:solidFill>
                  <a:srgbClr val="FF0000"/>
                </a:solidFill>
              </a:rPr>
              <a:t>?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1" y="885284"/>
            <a:ext cx="4513436" cy="262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831949"/>
            <a:ext cx="3247107" cy="2597051"/>
          </a:xfrm>
        </p:spPr>
      </p:pic>
      <p:sp>
        <p:nvSpPr>
          <p:cNvPr id="5" name="TextBox 4"/>
          <p:cNvSpPr txBox="1"/>
          <p:nvPr/>
        </p:nvSpPr>
        <p:spPr>
          <a:xfrm>
            <a:off x="179512" y="4502521"/>
            <a:ext cx="34804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Management team (40s)</a:t>
            </a:r>
          </a:p>
          <a:p>
            <a:pPr algn="l"/>
            <a:r>
              <a:rPr lang="en-US" dirty="0" smtClean="0"/>
              <a:t>140 registered juniors</a:t>
            </a:r>
          </a:p>
          <a:p>
            <a:pPr algn="l"/>
            <a:r>
              <a:rPr lang="en-US" dirty="0" smtClean="0"/>
              <a:t>Produce 178 Ph.D. (in 15 years)</a:t>
            </a:r>
          </a:p>
          <a:p>
            <a:pPr algn="l"/>
            <a:r>
              <a:rPr lang="en-US" dirty="0" smtClean="0"/>
              <a:t>Publish 156 refereed papers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165" y="6099059"/>
            <a:ext cx="5314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Collaboration meeting in 02/14/2014, Blizzard Day</a:t>
            </a:r>
            <a:endParaRPr lang="en-US" dirty="0"/>
          </a:p>
        </p:txBody>
      </p:sp>
      <p:pic>
        <p:nvPicPr>
          <p:cNvPr id="10" name="Picture 3" descr="C:\Users\xzb\AppData\Local\Microsoft\Windows\Temporary Internet Files\Content.Outlook\CT48GIX6\STAR Collaboratio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6" b="5207"/>
          <a:stretch/>
        </p:blipFill>
        <p:spPr bwMode="auto">
          <a:xfrm>
            <a:off x="3669328" y="3491533"/>
            <a:ext cx="5436096" cy="260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568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eSTAR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Executive Summary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56584"/>
          </a:xfrm>
        </p:spPr>
        <p:txBody>
          <a:bodyPr/>
          <a:lstStyle/>
          <a:p>
            <a:r>
              <a:rPr lang="en-US" sz="1400" dirty="0"/>
              <a:t>In this Letter of Intent, the STAR collaboration proposes a path to evolve STAR into a major experiment, referred to as </a:t>
            </a:r>
            <a:r>
              <a:rPr lang="en-US" sz="1400" dirty="0" err="1"/>
              <a:t>eSTAR</a:t>
            </a:r>
            <a:r>
              <a:rPr lang="en-US" sz="1400" dirty="0"/>
              <a:t>, at a possible future Electron-Ion Collider (EIC) at Brookhaven National Laboratory, </a:t>
            </a:r>
            <a:r>
              <a:rPr lang="en-US" sz="1400" dirty="0" err="1"/>
              <a:t>eRHIC</a:t>
            </a:r>
            <a:r>
              <a:rPr lang="en-US" sz="1400" dirty="0" smtClean="0"/>
              <a:t>.</a:t>
            </a:r>
          </a:p>
          <a:p>
            <a:r>
              <a:rPr lang="en-US" sz="1400" dirty="0">
                <a:solidFill>
                  <a:srgbClr val="0000CC"/>
                </a:solidFill>
              </a:rPr>
              <a:t>We demonstrate through simulations that </a:t>
            </a:r>
            <a:r>
              <a:rPr lang="en-US" sz="1400" dirty="0" err="1">
                <a:solidFill>
                  <a:srgbClr val="0000CC"/>
                </a:solidFill>
              </a:rPr>
              <a:t>eSTAR</a:t>
            </a:r>
            <a:r>
              <a:rPr lang="en-US" sz="1400" dirty="0">
                <a:solidFill>
                  <a:srgbClr val="0000CC"/>
                </a:solidFill>
              </a:rPr>
              <a:t> will deliver on a broad range of key measurements</a:t>
            </a:r>
            <a:r>
              <a:rPr lang="en-US" sz="1400" dirty="0"/>
              <a:t>: </a:t>
            </a:r>
          </a:p>
          <a:p>
            <a:pPr lvl="1"/>
            <a:r>
              <a:rPr lang="en-US" sz="1100" dirty="0"/>
              <a:t>inclusive structure functions in (polarized) electron-nucleon and electron nucleus scattering,</a:t>
            </a:r>
          </a:p>
          <a:p>
            <a:pPr lvl="1"/>
            <a:r>
              <a:rPr lang="en-US" sz="1100" dirty="0"/>
              <a:t>semi-inclusive observables that have one or more identified particles in the current fragmentation region and </a:t>
            </a:r>
            <a:r>
              <a:rPr lang="en-US" sz="1100" dirty="0" err="1"/>
              <a:t>dihadron</a:t>
            </a:r>
            <a:r>
              <a:rPr lang="en-US" sz="1100" dirty="0"/>
              <a:t> correlations in the low-</a:t>
            </a:r>
            <a:r>
              <a:rPr lang="en-US" sz="1100" i="1" dirty="0"/>
              <a:t>x</a:t>
            </a:r>
            <a:r>
              <a:rPr lang="en-US" sz="1100" dirty="0"/>
              <a:t> regime,</a:t>
            </a:r>
          </a:p>
          <a:p>
            <a:pPr lvl="1"/>
            <a:r>
              <a:rPr lang="en-US" sz="1100" dirty="0"/>
              <a:t>exclusive observables in deeply-virtual  Compton scattering and in vector meson production processes, including diffractive processes. </a:t>
            </a:r>
          </a:p>
          <a:p>
            <a:pPr marL="457200" lvl="1" indent="0">
              <a:buNone/>
            </a:pPr>
            <a:r>
              <a:rPr lang="en-US" sz="1200" dirty="0" smtClean="0"/>
              <a:t>These </a:t>
            </a:r>
            <a:r>
              <a:rPr lang="en-US" sz="1200" dirty="0"/>
              <a:t>measurements have been identified as flagship science cases in the recent EIC community white-paper for the </a:t>
            </a:r>
            <a:r>
              <a:rPr lang="en-US" sz="1200" dirty="0" err="1"/>
              <a:t>eRHIC</a:t>
            </a:r>
            <a:r>
              <a:rPr lang="en-US" sz="1200" dirty="0"/>
              <a:t> facility specifications envisioned in the charge for this LOI</a:t>
            </a:r>
            <a:r>
              <a:rPr lang="en-US" sz="1200" dirty="0" smtClean="0"/>
              <a:t>.</a:t>
            </a:r>
          </a:p>
          <a:p>
            <a:pPr indent="-285750"/>
            <a:r>
              <a:rPr lang="en-US" sz="1400" dirty="0"/>
              <a:t>The baseline </a:t>
            </a:r>
            <a:r>
              <a:rPr lang="en-US" sz="1400" dirty="0" err="1"/>
              <a:t>eSTAR</a:t>
            </a:r>
            <a:r>
              <a:rPr lang="en-US" sz="1400" dirty="0"/>
              <a:t> plan has three essential upgrade projects for the scientific </a:t>
            </a:r>
            <a:r>
              <a:rPr lang="en-US" sz="1400" dirty="0" smtClean="0"/>
              <a:t>program: </a:t>
            </a:r>
            <a:r>
              <a:rPr lang="en-US" sz="1400" dirty="0" err="1" smtClean="0"/>
              <a:t>Endcap</a:t>
            </a:r>
            <a:r>
              <a:rPr lang="en-US" sz="1400" dirty="0" smtClean="0"/>
              <a:t> TOF, GTRD, CEMC</a:t>
            </a:r>
          </a:p>
          <a:p>
            <a:pPr indent="-285750"/>
            <a:r>
              <a:rPr lang="en-US" sz="1400" dirty="0" err="1"/>
              <a:t>eSTAR</a:t>
            </a:r>
            <a:r>
              <a:rPr lang="en-US" sz="1400" dirty="0"/>
              <a:t> will rely on a replacement upgrade </a:t>
            </a:r>
            <a:r>
              <a:rPr lang="en-US" sz="1400" dirty="0" smtClean="0"/>
              <a:t>of </a:t>
            </a:r>
            <a:r>
              <a:rPr lang="en-US" sz="1400" dirty="0" err="1" smtClean="0">
                <a:solidFill>
                  <a:srgbClr val="0000CC"/>
                </a:solidFill>
              </a:rPr>
              <a:t>iTPC</a:t>
            </a:r>
            <a:r>
              <a:rPr lang="en-US" sz="1400" dirty="0" smtClean="0"/>
              <a:t> and on a subsequent </a:t>
            </a:r>
            <a:r>
              <a:rPr lang="en-US" sz="1400" dirty="0" smtClean="0">
                <a:solidFill>
                  <a:srgbClr val="0000CC"/>
                </a:solidFill>
              </a:rPr>
              <a:t>forward upgrades</a:t>
            </a:r>
            <a:r>
              <a:rPr lang="en-US" sz="1400" dirty="0" smtClean="0"/>
              <a:t> (FCS and FTS) for completing of STAR’s high-priority programs at RHIC</a:t>
            </a:r>
          </a:p>
          <a:p>
            <a:pPr indent="-285750"/>
            <a:r>
              <a:rPr lang="en-US" sz="1400" dirty="0">
                <a:solidFill>
                  <a:srgbClr val="0000CC"/>
                </a:solidFill>
              </a:rPr>
              <a:t>The majority of the collaboration is strongly supportive of the </a:t>
            </a:r>
            <a:r>
              <a:rPr lang="en-US" sz="1400" dirty="0" err="1">
                <a:solidFill>
                  <a:srgbClr val="0000CC"/>
                </a:solidFill>
              </a:rPr>
              <a:t>eSTAR</a:t>
            </a:r>
            <a:r>
              <a:rPr lang="en-US" sz="1400" dirty="0">
                <a:solidFill>
                  <a:srgbClr val="0000CC"/>
                </a:solidFill>
              </a:rPr>
              <a:t> effort </a:t>
            </a:r>
            <a:r>
              <a:rPr lang="en-US" sz="1400" dirty="0"/>
              <a:t>and multiple institutions are already actively engaged in simulations and R&amp;D for each of the envisioned upgrade projects</a:t>
            </a:r>
            <a:r>
              <a:rPr lang="en-US" sz="1400" dirty="0" smtClean="0"/>
              <a:t>.</a:t>
            </a:r>
            <a:endParaRPr lang="en-US" dirty="0" smtClean="0"/>
          </a:p>
          <a:p>
            <a:pPr indent="-285750"/>
            <a:r>
              <a:rPr lang="en-US" sz="1400" dirty="0"/>
              <a:t>The detector configuration presented in this Letter of Intent represents </a:t>
            </a:r>
            <a:r>
              <a:rPr lang="en-US" sz="1400" dirty="0">
                <a:solidFill>
                  <a:srgbClr val="0000CC"/>
                </a:solidFill>
              </a:rPr>
              <a:t>the baseline instrument</a:t>
            </a:r>
            <a:r>
              <a:rPr lang="en-US" sz="1400" dirty="0"/>
              <a:t>. New collaborators from </a:t>
            </a:r>
            <a:r>
              <a:rPr lang="en-US" sz="1400" dirty="0">
                <a:solidFill>
                  <a:srgbClr val="0000CC"/>
                </a:solidFill>
              </a:rPr>
              <a:t>the broader community are vitally important</a:t>
            </a:r>
            <a:r>
              <a:rPr lang="en-US" sz="1400" dirty="0"/>
              <a:t>. Science-driven </a:t>
            </a:r>
            <a:r>
              <a:rPr lang="en-US" sz="1400" dirty="0" smtClean="0"/>
              <a:t>proposals to </a:t>
            </a:r>
            <a:r>
              <a:rPr lang="en-US" sz="1400" dirty="0"/>
              <a:t>further strengthen the baseline </a:t>
            </a:r>
            <a:r>
              <a:rPr lang="en-US" sz="1400" dirty="0" err="1"/>
              <a:t>eSTAR</a:t>
            </a:r>
            <a:r>
              <a:rPr lang="en-US" sz="1400" dirty="0"/>
              <a:t> scientific capabilities and program, are particularly welcome.</a:t>
            </a:r>
          </a:p>
          <a:p>
            <a:pPr indent="-28575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03010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What’s in it for us?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9392" y="2499286"/>
            <a:ext cx="3400235" cy="504056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>
                <a:hlinkClick r:id="rId2"/>
              </a:rPr>
              <a:t>http://</a:t>
            </a:r>
            <a:r>
              <a:rPr lang="en-US" sz="1200" dirty="0" smtClean="0">
                <a:hlinkClick r:id="rId2"/>
              </a:rPr>
              <a:t>www.youtube.com/watch?v=xqRZWwHA47U&amp;feature=player_detailpage</a:t>
            </a:r>
            <a:r>
              <a:rPr lang="en-US" sz="1200" dirty="0" smtClean="0"/>
              <a:t> </a:t>
            </a:r>
            <a:endParaRPr lang="en-US" sz="1200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57027"/>
            <a:ext cx="4137012" cy="2151246"/>
          </a:xfrm>
        </p:spPr>
      </p:pic>
      <p:sp>
        <p:nvSpPr>
          <p:cNvPr id="6" name="Rectangle 5"/>
          <p:cNvSpPr/>
          <p:nvPr/>
        </p:nvSpPr>
        <p:spPr>
          <a:xfrm>
            <a:off x="19637" y="1052736"/>
            <a:ext cx="39762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100" i="1" dirty="0"/>
              <a:t>[Linda walks him out of her shop]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 err="1"/>
              <a:t>Tulio</a:t>
            </a:r>
            <a:r>
              <a:rPr lang="en-US" sz="1100" b="1" dirty="0"/>
              <a:t>: </a:t>
            </a:r>
            <a:r>
              <a:rPr lang="en-US" sz="1100" u="sng" dirty="0">
                <a:solidFill>
                  <a:srgbClr val="C00000"/>
                </a:solidFill>
              </a:rPr>
              <a:t>This could be our last chance.</a:t>
            </a:r>
            <a:br>
              <a:rPr lang="en-US" sz="1100" u="sng" dirty="0">
                <a:solidFill>
                  <a:srgbClr val="C00000"/>
                </a:solidFill>
              </a:rPr>
            </a:br>
            <a:r>
              <a:rPr lang="en-US" sz="1100" b="1" dirty="0"/>
              <a:t>Linda: </a:t>
            </a:r>
            <a:r>
              <a:rPr lang="en-US" sz="1100" dirty="0"/>
              <a:t>Have a safe flight.</a:t>
            </a:r>
            <a:br>
              <a:rPr lang="en-US" sz="1100" dirty="0"/>
            </a:br>
            <a:r>
              <a:rPr lang="en-US" sz="1100" i="1" dirty="0"/>
              <a:t>[she shuts her shop door in his face and walks away]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 err="1"/>
              <a:t>Tulio</a:t>
            </a:r>
            <a:r>
              <a:rPr lang="en-US" sz="1100" b="1" dirty="0"/>
              <a:t>: </a:t>
            </a:r>
            <a:r>
              <a:rPr lang="en-US" sz="1100" dirty="0"/>
              <a:t>Linda, please listen to me! 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u="sng" dirty="0" smtClean="0">
                <a:solidFill>
                  <a:srgbClr val="C00000"/>
                </a:solidFill>
              </a:rPr>
              <a:t>If </a:t>
            </a:r>
            <a:r>
              <a:rPr lang="en-US" sz="1100" u="sng" dirty="0">
                <a:solidFill>
                  <a:srgbClr val="C00000"/>
                </a:solidFill>
              </a:rPr>
              <a:t>we don't do this, his whole species will be gone!</a:t>
            </a:r>
            <a:br>
              <a:rPr lang="en-US" sz="1100" u="sng" dirty="0">
                <a:solidFill>
                  <a:srgbClr val="C00000"/>
                </a:solidFill>
              </a:rPr>
            </a:br>
            <a:r>
              <a:rPr lang="en-US" sz="1100" i="1" dirty="0"/>
              <a:t>[he throws his business card through her shop door post flap]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 err="1"/>
              <a:t>Tulio</a:t>
            </a:r>
            <a:r>
              <a:rPr lang="en-US" sz="1100" b="1" dirty="0"/>
              <a:t>: </a:t>
            </a:r>
            <a:r>
              <a:rPr lang="en-US" sz="1100" dirty="0"/>
              <a:t>Just think about it</a:t>
            </a:r>
            <a:r>
              <a:rPr lang="en-US" sz="1100" dirty="0" smtClean="0"/>
              <a:t>.</a:t>
            </a:r>
            <a:endParaRPr lang="en-US" sz="1100" dirty="0"/>
          </a:p>
        </p:txBody>
      </p:sp>
      <p:sp>
        <p:nvSpPr>
          <p:cNvPr id="7" name="Rectangle 6"/>
          <p:cNvSpPr/>
          <p:nvPr/>
        </p:nvSpPr>
        <p:spPr>
          <a:xfrm>
            <a:off x="19637" y="3439160"/>
            <a:ext cx="4572000" cy="29700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1100" b="1" dirty="0"/>
              <a:t>Lead Marmoset: </a:t>
            </a:r>
            <a:r>
              <a:rPr lang="en-US" sz="1100" u="sng" dirty="0">
                <a:solidFill>
                  <a:srgbClr val="C00000"/>
                </a:solidFill>
              </a:rPr>
              <a:t>Oh, yeah! What's in it for us?</a:t>
            </a:r>
            <a:br>
              <a:rPr lang="en-US" sz="1100" u="sng" dirty="0">
                <a:solidFill>
                  <a:srgbClr val="C00000"/>
                </a:solidFill>
              </a:rPr>
            </a:br>
            <a:r>
              <a:rPr lang="en-US" sz="1100" b="1" dirty="0"/>
              <a:t>Nigel: </a:t>
            </a:r>
            <a:r>
              <a:rPr lang="en-US" sz="1100" dirty="0"/>
              <a:t>Well, that's a fair question.</a:t>
            </a:r>
            <a:br>
              <a:rPr lang="en-US" sz="1100" dirty="0"/>
            </a:br>
            <a:r>
              <a:rPr lang="en-US" sz="1100" i="1" dirty="0"/>
              <a:t>[he suddenly takes the lead Marmoset and flies him high into the sky]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/>
              <a:t>Nigel: </a:t>
            </a:r>
            <a:r>
              <a:rPr lang="en-US" sz="1100" dirty="0"/>
              <a:t>Let's discuss it.</a:t>
            </a:r>
            <a:br>
              <a:rPr lang="en-US" sz="1100" dirty="0"/>
            </a:br>
            <a:r>
              <a:rPr lang="en-US" sz="1100" i="1" dirty="0"/>
              <a:t>[Nigel let's him go making him fall through the sky]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/>
              <a:t>Nigel: </a:t>
            </a:r>
            <a:r>
              <a:rPr lang="en-US" sz="1100" dirty="0"/>
              <a:t>I certainly see you point.</a:t>
            </a:r>
            <a:br>
              <a:rPr lang="en-US" sz="1100" dirty="0"/>
            </a:br>
            <a:r>
              <a:rPr lang="en-US" sz="1100" i="1" dirty="0"/>
              <a:t>[to the lead marmoset as he's falling down]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/>
              <a:t>Nigel: </a:t>
            </a:r>
            <a:r>
              <a:rPr lang="en-US" sz="1100" dirty="0"/>
              <a:t>But what could I possibly do for you in return? </a:t>
            </a:r>
            <a:r>
              <a:rPr lang="en-US" sz="1100" dirty="0" err="1"/>
              <a:t>Mmm</a:t>
            </a:r>
            <a:r>
              <a:rPr lang="en-US" sz="1100" dirty="0"/>
              <a:t>? </a:t>
            </a:r>
            <a:br>
              <a:rPr lang="en-US" sz="1100" dirty="0"/>
            </a:br>
            <a:r>
              <a:rPr lang="en-US" sz="1100" b="1" dirty="0"/>
              <a:t>Lead Marmoset: </a:t>
            </a:r>
            <a:r>
              <a:rPr lang="en-US" sz="1100" u="sng" dirty="0">
                <a:solidFill>
                  <a:srgbClr val="C00000"/>
                </a:solidFill>
              </a:rPr>
              <a:t>Save me! Save me!</a:t>
            </a:r>
            <a:br>
              <a:rPr lang="en-US" sz="1100" u="sng" dirty="0">
                <a:solidFill>
                  <a:srgbClr val="C00000"/>
                </a:solidFill>
              </a:rPr>
            </a:br>
            <a:r>
              <a:rPr lang="en-US" sz="1100" b="1" dirty="0"/>
              <a:t>Nigel: </a:t>
            </a:r>
            <a:r>
              <a:rPr lang="en-US" sz="1100" u="sng" dirty="0">
                <a:solidFill>
                  <a:srgbClr val="C00000"/>
                </a:solidFill>
              </a:rPr>
              <a:t>Oh! Well, that's a thought. Yeah. But is it enough? I don't want to feel like I'm cheating you.</a:t>
            </a:r>
            <a:br>
              <a:rPr lang="en-US" sz="1100" u="sng" dirty="0">
                <a:solidFill>
                  <a:srgbClr val="C00000"/>
                </a:solidFill>
              </a:rPr>
            </a:br>
            <a:r>
              <a:rPr lang="en-US" sz="1100" b="1" dirty="0"/>
              <a:t>Lead Marmoset: </a:t>
            </a:r>
            <a:r>
              <a:rPr lang="en-US" sz="1100" dirty="0"/>
              <a:t>Help me! Help me! Help me! We'll do it! We'll do it! Save me! Please! Save </a:t>
            </a:r>
            <a:r>
              <a:rPr lang="en-US" sz="1100" dirty="0" err="1"/>
              <a:t>meeeee</a:t>
            </a:r>
            <a:r>
              <a:rPr lang="en-US" sz="1100" dirty="0"/>
              <a:t>! </a:t>
            </a:r>
            <a:br>
              <a:rPr lang="en-US" sz="1100" dirty="0"/>
            </a:br>
            <a:r>
              <a:rPr lang="en-US" sz="1100" i="1" dirty="0"/>
              <a:t>[just before he hits the ground he stops as Nigel catches him]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/>
              <a:t>Nigel: </a:t>
            </a:r>
            <a:r>
              <a:rPr lang="en-US" sz="1100" dirty="0"/>
              <a:t>All right, you've twisted my wing. Deal. Now then, anymore questions? </a:t>
            </a:r>
            <a:br>
              <a:rPr lang="en-US" sz="1100" dirty="0"/>
            </a:br>
            <a:r>
              <a:rPr lang="en-US" sz="1100" i="1" dirty="0"/>
              <a:t>[the group of monkeys remain silent</a:t>
            </a:r>
            <a:r>
              <a:rPr lang="en-US" sz="1100" i="1" dirty="0" smtClean="0"/>
              <a:t>]</a:t>
            </a:r>
            <a:endParaRPr lang="en-US" sz="1100" dirty="0"/>
          </a:p>
        </p:txBody>
      </p:sp>
      <p:sp>
        <p:nvSpPr>
          <p:cNvPr id="8" name="Rectangle 7"/>
          <p:cNvSpPr/>
          <p:nvPr/>
        </p:nvSpPr>
        <p:spPr>
          <a:xfrm>
            <a:off x="4562872" y="3212976"/>
            <a:ext cx="4572000" cy="19543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1100" b="1" dirty="0" err="1"/>
              <a:t>Blu</a:t>
            </a:r>
            <a:r>
              <a:rPr lang="en-US" sz="1100" b="1" dirty="0"/>
              <a:t>: </a:t>
            </a:r>
            <a:r>
              <a:rPr lang="en-US" sz="1100" dirty="0"/>
              <a:t>You want honesty? Fine. Fine, I can be honest. I don't belong here. In fact, I never wanted to come here in the first place. And...and...and you know what? </a:t>
            </a:r>
            <a:r>
              <a:rPr lang="en-US" sz="1100" u="sng" dirty="0">
                <a:solidFill>
                  <a:srgbClr val="C00000"/>
                </a:solidFill>
              </a:rPr>
              <a:t>I hate Samba!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i="1" dirty="0"/>
              <a:t>[Rafael, </a:t>
            </a:r>
            <a:r>
              <a:rPr lang="en-US" sz="1100" i="1" dirty="0" err="1"/>
              <a:t>Nico</a:t>
            </a:r>
            <a:r>
              <a:rPr lang="en-US" sz="1100" i="1" dirty="0"/>
              <a:t> and Pedro gasp with shock and </a:t>
            </a:r>
            <a:r>
              <a:rPr lang="en-US" sz="1100" i="1" dirty="0" err="1"/>
              <a:t>Nico</a:t>
            </a:r>
            <a:r>
              <a:rPr lang="en-US" sz="1100" i="1" dirty="0"/>
              <a:t> bursts into tears]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/>
              <a:t>Pedro:</a:t>
            </a:r>
            <a:r>
              <a:rPr lang="en-US" sz="1100" dirty="0"/>
              <a:t> Hey! That's a little too far!</a:t>
            </a:r>
            <a:br>
              <a:rPr lang="en-US" sz="1100" dirty="0"/>
            </a:br>
            <a:r>
              <a:rPr lang="en-US" sz="1100" i="1" dirty="0"/>
              <a:t>[to Pedro]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 err="1"/>
              <a:t>Nico</a:t>
            </a:r>
            <a:r>
              <a:rPr lang="en-US" sz="1100" b="1" dirty="0"/>
              <a:t>:</a:t>
            </a:r>
            <a:r>
              <a:rPr lang="en-US" sz="1100" dirty="0"/>
              <a:t> Make the mean bird take it back!</a:t>
            </a:r>
            <a:br>
              <a:rPr lang="en-US" sz="1100" dirty="0"/>
            </a:br>
            <a:r>
              <a:rPr lang="en-US" sz="1100" b="1" dirty="0" err="1"/>
              <a:t>Blu</a:t>
            </a:r>
            <a:r>
              <a:rPr lang="en-US" sz="1100" b="1" dirty="0"/>
              <a:t>: </a:t>
            </a:r>
            <a:r>
              <a:rPr lang="en-US" sz="1100" dirty="0"/>
              <a:t>Yeah! I said it! </a:t>
            </a:r>
            <a:r>
              <a:rPr lang="en-US" sz="1100" u="sng" dirty="0">
                <a:solidFill>
                  <a:srgbClr val="C00000"/>
                </a:solidFill>
              </a:rPr>
              <a:t>Every song sounds exactly the same.</a:t>
            </a:r>
            <a:br>
              <a:rPr lang="en-US" sz="1100" u="sng" dirty="0">
                <a:solidFill>
                  <a:srgbClr val="C00000"/>
                </a:solidFill>
              </a:rPr>
            </a:br>
            <a:r>
              <a:rPr lang="en-US" sz="1100" i="1" dirty="0"/>
              <a:t>[he mimics the samba music and dance]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 err="1"/>
              <a:t>Blu</a:t>
            </a:r>
            <a:r>
              <a:rPr lang="en-US" sz="1100" b="1" dirty="0"/>
              <a:t>: </a:t>
            </a:r>
            <a:r>
              <a:rPr lang="en-US" sz="1100" u="sng" dirty="0" err="1">
                <a:solidFill>
                  <a:srgbClr val="C00000"/>
                </a:solidFill>
              </a:rPr>
              <a:t>Tico</a:t>
            </a:r>
            <a:r>
              <a:rPr lang="en-US" sz="1100" u="sng" dirty="0">
                <a:solidFill>
                  <a:srgbClr val="C00000"/>
                </a:solidFill>
              </a:rPr>
              <a:t>-taco, </a:t>
            </a:r>
            <a:r>
              <a:rPr lang="en-US" sz="1100" u="sng" dirty="0" err="1">
                <a:solidFill>
                  <a:srgbClr val="C00000"/>
                </a:solidFill>
              </a:rPr>
              <a:t>ya-ya-ya</a:t>
            </a:r>
            <a:r>
              <a:rPr lang="en-US" sz="1100" u="sng" dirty="0">
                <a:solidFill>
                  <a:srgbClr val="C00000"/>
                </a:solidFill>
              </a:rPr>
              <a:t>! </a:t>
            </a:r>
            <a:r>
              <a:rPr lang="en-US" sz="1100" u="sng" dirty="0" err="1">
                <a:solidFill>
                  <a:srgbClr val="C00000"/>
                </a:solidFill>
              </a:rPr>
              <a:t>Tico</a:t>
            </a:r>
            <a:r>
              <a:rPr lang="en-US" sz="1100" u="sng" dirty="0">
                <a:solidFill>
                  <a:srgbClr val="C00000"/>
                </a:solidFill>
              </a:rPr>
              <a:t>-taco, </a:t>
            </a:r>
            <a:r>
              <a:rPr lang="en-US" sz="1100" u="sng" dirty="0" err="1">
                <a:solidFill>
                  <a:srgbClr val="C00000"/>
                </a:solidFill>
              </a:rPr>
              <a:t>ya-ya-ya</a:t>
            </a:r>
            <a:r>
              <a:rPr lang="en-US" sz="1100" u="sng" dirty="0">
                <a:solidFill>
                  <a:srgbClr val="C00000"/>
                </a:solidFill>
              </a:rPr>
              <a:t>! </a:t>
            </a:r>
            <a:r>
              <a:rPr lang="en-US" sz="1100" dirty="0" err="1"/>
              <a:t>Urrgh</a:t>
            </a:r>
            <a:r>
              <a:rPr lang="en-US" sz="1100" dirty="0"/>
              <a:t>! I'm </a:t>
            </a:r>
            <a:r>
              <a:rPr lang="en-US" sz="1100" dirty="0" err="1"/>
              <a:t>tico</a:t>
            </a:r>
            <a:r>
              <a:rPr lang="en-US" sz="1100" dirty="0"/>
              <a:t>-taco outta here</a:t>
            </a:r>
            <a:r>
              <a:rPr lang="en-US" sz="1100" dirty="0" smtClean="0"/>
              <a:t>.</a:t>
            </a:r>
            <a:endParaRPr lang="en-US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4591637" y="5301208"/>
            <a:ext cx="36275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dirty="0"/>
              <a:t>Jewel: </a:t>
            </a:r>
            <a:r>
              <a:rPr lang="en-US" sz="1100" dirty="0" err="1"/>
              <a:t>Blu</a:t>
            </a:r>
            <a:r>
              <a:rPr lang="en-US" sz="1100" dirty="0"/>
              <a:t>, you're flying!</a:t>
            </a:r>
            <a:br>
              <a:rPr lang="en-US" sz="1100" dirty="0"/>
            </a:br>
            <a:r>
              <a:rPr lang="en-US" sz="1100" b="1" dirty="0" err="1"/>
              <a:t>Blu</a:t>
            </a:r>
            <a:r>
              <a:rPr lang="en-US" sz="1100" b="1" dirty="0"/>
              <a:t>: </a:t>
            </a:r>
            <a:r>
              <a:rPr lang="en-US" sz="1100" u="sng" dirty="0">
                <a:solidFill>
                  <a:srgbClr val="C00000"/>
                </a:solidFill>
              </a:rPr>
              <a:t>Yeah! </a:t>
            </a:r>
            <a:r>
              <a:rPr lang="en-US" sz="1100" u="sng" dirty="0" err="1">
                <a:solidFill>
                  <a:srgbClr val="C00000"/>
                </a:solidFill>
              </a:rPr>
              <a:t>Woohoo</a:t>
            </a:r>
            <a:r>
              <a:rPr lang="en-US" sz="1100" u="sng" dirty="0">
                <a:solidFill>
                  <a:srgbClr val="C00000"/>
                </a:solidFill>
              </a:rPr>
              <a:t>! I'm flying! I'm really flying! You're right! I'm not an ostrich! I'm not an ostrich</a:t>
            </a:r>
            <a:r>
              <a:rPr lang="en-US" sz="1100" u="sng" dirty="0" smtClean="0">
                <a:solidFill>
                  <a:srgbClr val="C00000"/>
                </a:solidFill>
              </a:rPr>
              <a:t>!</a:t>
            </a:r>
            <a:r>
              <a:rPr lang="en-US" sz="1100" u="sng" dirty="0">
                <a:solidFill>
                  <a:srgbClr val="C00000"/>
                </a:solidFill>
              </a:rPr>
              <a:t/>
            </a:r>
            <a:br>
              <a:rPr lang="en-US" sz="1100" u="sng" dirty="0">
                <a:solidFill>
                  <a:srgbClr val="C00000"/>
                </a:solidFill>
              </a:rPr>
            </a:br>
            <a:r>
              <a:rPr lang="en-US" sz="1100" i="1" dirty="0"/>
              <a:t>[last lines; Linda watches as </a:t>
            </a:r>
            <a:r>
              <a:rPr lang="en-US" sz="1100" i="1" dirty="0" err="1"/>
              <a:t>Blu</a:t>
            </a:r>
            <a:r>
              <a:rPr lang="en-US" sz="1100" i="1" dirty="0"/>
              <a:t> flies away behind Jewel towards the jungle]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1" dirty="0"/>
              <a:t>Linda:</a:t>
            </a:r>
            <a:r>
              <a:rPr lang="en-US" sz="1100" dirty="0"/>
              <a:t> </a:t>
            </a:r>
            <a:r>
              <a:rPr lang="en-US" sz="1100" b="1" u="sng" dirty="0">
                <a:solidFill>
                  <a:srgbClr val="C00000"/>
                </a:solidFill>
              </a:rPr>
              <a:t>That's my big, brave boy</a:t>
            </a:r>
            <a:r>
              <a:rPr lang="en-US" sz="1100" b="1" u="sng" dirty="0" smtClean="0">
                <a:solidFill>
                  <a:srgbClr val="C00000"/>
                </a:solidFill>
              </a:rPr>
              <a:t>.</a:t>
            </a:r>
            <a:endParaRPr lang="en-US" sz="1100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68552" cy="6926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8587" y="445770"/>
            <a:ext cx="4644008" cy="6034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87784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8013166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6072" y="6494761"/>
            <a:ext cx="51262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CC"/>
                </a:solidFill>
              </a:rPr>
              <a:t>Ernst Sichtermann reported to the STAR council in 09/19/2013</a:t>
            </a:r>
            <a:endParaRPr lang="en-US" sz="1400" dirty="0">
              <a:solidFill>
                <a:srgbClr val="0000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9917" y="4946684"/>
            <a:ext cx="30412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6. September 2013:    submitted to BNL</a:t>
            </a:r>
            <a:endParaRPr 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666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itle 1"/>
          <p:cNvSpPr>
            <a:spLocks noGrp="1"/>
          </p:cNvSpPr>
          <p:nvPr>
            <p:ph type="title" idx="4294967295"/>
          </p:nvPr>
        </p:nvSpPr>
        <p:spPr>
          <a:xfrm>
            <a:off x="755576" y="76200"/>
            <a:ext cx="8388424" cy="6096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RHIC:  eight key unanswered questions</a:t>
            </a:r>
          </a:p>
        </p:txBody>
      </p:sp>
      <p:pic>
        <p:nvPicPr>
          <p:cNvPr id="116742" name="Picture 6" descr="F:\Vaio_06-Apr-2009\star\BES\PhaseDiagram\PhaseDiagram_May15.tif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t="4401" r="18903" b="800"/>
          <a:stretch>
            <a:fillRect/>
          </a:stretch>
        </p:blipFill>
        <p:spPr bwMode="auto">
          <a:xfrm>
            <a:off x="152400" y="1230313"/>
            <a:ext cx="4037013" cy="32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4" name="TextBox 9"/>
          <p:cNvSpPr txBox="1">
            <a:spLocks noChangeArrowheads="1"/>
          </p:cNvSpPr>
          <p:nvPr/>
        </p:nvSpPr>
        <p:spPr bwMode="auto">
          <a:xfrm>
            <a:off x="228600" y="768350"/>
            <a:ext cx="2454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400" b="1" dirty="0">
                <a:solidFill>
                  <a:srgbClr val="0033CC"/>
                </a:solidFill>
              </a:rPr>
              <a:t>Hot QCD Matter</a:t>
            </a:r>
          </a:p>
        </p:txBody>
      </p:sp>
      <p:pic>
        <p:nvPicPr>
          <p:cNvPr id="116745" name="Picture 10"/>
          <p:cNvPicPr>
            <a:picLocks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105400" y="1211263"/>
            <a:ext cx="2559050" cy="1114425"/>
          </a:xfrm>
          <a:prstGeom prst="rect">
            <a:avLst/>
          </a:prstGeom>
          <a:noFill/>
          <a:ln w="12700">
            <a:solidFill>
              <a:srgbClr val="B0190F"/>
            </a:solidFill>
            <a:miter lim="800000"/>
            <a:headEnd/>
            <a:tailEnd/>
          </a:ln>
        </p:spPr>
      </p:pic>
      <p:pic>
        <p:nvPicPr>
          <p:cNvPr id="116746" name="Picture 13" descr="phase"/>
          <p:cNvPicPr>
            <a:picLocks noChangeAspect="1" noChangeArrowheads="1"/>
          </p:cNvPicPr>
          <p:nvPr/>
        </p:nvPicPr>
        <p:blipFill>
          <a:blip r:embed="rId5" cstate="print">
            <a:lum bright="-10000" contrast="20000"/>
          </a:blip>
          <a:srcRect t="15918" r="25899"/>
          <a:stretch>
            <a:fillRect/>
          </a:stretch>
        </p:blipFill>
        <p:spPr bwMode="auto">
          <a:xfrm>
            <a:off x="5148263" y="3352800"/>
            <a:ext cx="32670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7" name="TextBox 12"/>
          <p:cNvSpPr txBox="1">
            <a:spLocks noChangeArrowheads="1"/>
          </p:cNvSpPr>
          <p:nvPr/>
        </p:nvSpPr>
        <p:spPr bwMode="auto">
          <a:xfrm>
            <a:off x="5029200" y="750888"/>
            <a:ext cx="2809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400" b="1">
                <a:solidFill>
                  <a:srgbClr val="0033CC"/>
                </a:solidFill>
              </a:rPr>
              <a:t>Partonic structure</a:t>
            </a:r>
          </a:p>
        </p:txBody>
      </p:sp>
      <p:sp>
        <p:nvSpPr>
          <p:cNvPr id="116748" name="TextBox 13"/>
          <p:cNvSpPr txBox="1">
            <a:spLocks noChangeArrowheads="1"/>
          </p:cNvSpPr>
          <p:nvPr/>
        </p:nvSpPr>
        <p:spPr bwMode="auto">
          <a:xfrm>
            <a:off x="5029200" y="2362200"/>
            <a:ext cx="40497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defTabSz="457200"/>
            <a:r>
              <a:rPr lang="en-US" sz="2000" dirty="0">
                <a:solidFill>
                  <a:srgbClr val="FF0000"/>
                </a:solidFill>
              </a:rPr>
              <a:t>6:  Spin structure of the nucleon</a:t>
            </a:r>
          </a:p>
          <a:p>
            <a:pPr algn="l" defTabSz="457200"/>
            <a:r>
              <a:rPr lang="en-US" sz="2000" dirty="0">
                <a:solidFill>
                  <a:srgbClr val="FF0000"/>
                </a:solidFill>
              </a:rPr>
              <a:t>7:  How to go beyond leading twist</a:t>
            </a:r>
          </a:p>
          <a:p>
            <a:pPr algn="l" defTabSz="457200"/>
            <a:r>
              <a:rPr lang="en-US" sz="2000" dirty="0">
                <a:solidFill>
                  <a:srgbClr val="FF0000"/>
                </a:solidFill>
              </a:rPr>
              <a:t>    and collinear factorization?</a:t>
            </a:r>
          </a:p>
        </p:txBody>
      </p:sp>
      <p:sp>
        <p:nvSpPr>
          <p:cNvPr id="116749" name="TextBox 14"/>
          <p:cNvSpPr txBox="1">
            <a:spLocks noChangeArrowheads="1"/>
          </p:cNvSpPr>
          <p:nvPr/>
        </p:nvSpPr>
        <p:spPr bwMode="auto">
          <a:xfrm>
            <a:off x="5029200" y="5791200"/>
            <a:ext cx="35353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en-US" sz="2000" dirty="0">
                <a:solidFill>
                  <a:srgbClr val="FF0000"/>
                </a:solidFill>
              </a:rPr>
              <a:t>8:  What are the properties of </a:t>
            </a:r>
          </a:p>
          <a:p>
            <a:pPr defTabSz="457200"/>
            <a:r>
              <a:rPr lang="en-US" sz="2000" dirty="0">
                <a:solidFill>
                  <a:srgbClr val="FF0000"/>
                </a:solidFill>
              </a:rPr>
              <a:t>	cold nuclear matter?</a:t>
            </a:r>
          </a:p>
        </p:txBody>
      </p:sp>
      <p:sp>
        <p:nvSpPr>
          <p:cNvPr id="116743" name="TextBox 8"/>
          <p:cNvSpPr txBox="1">
            <a:spLocks noChangeArrowheads="1"/>
          </p:cNvSpPr>
          <p:nvPr/>
        </p:nvSpPr>
        <p:spPr bwMode="auto">
          <a:xfrm>
            <a:off x="190500" y="4572000"/>
            <a:ext cx="50736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defTabSz="457200"/>
            <a:r>
              <a:rPr lang="en-US" sz="2000" dirty="0">
                <a:solidFill>
                  <a:srgbClr val="0000FF"/>
                </a:solidFill>
              </a:rPr>
              <a:t>1:  Properties of the </a:t>
            </a:r>
            <a:r>
              <a:rPr lang="en-US" sz="2000" dirty="0" err="1">
                <a:solidFill>
                  <a:srgbClr val="0000FF"/>
                </a:solidFill>
              </a:rPr>
              <a:t>sQGP</a:t>
            </a:r>
            <a:endParaRPr lang="en-US" sz="2000" dirty="0">
              <a:solidFill>
                <a:srgbClr val="0000FF"/>
              </a:solidFill>
            </a:endParaRPr>
          </a:p>
          <a:p>
            <a:pPr algn="l" defTabSz="457200"/>
            <a:r>
              <a:rPr lang="en-US" sz="2000" dirty="0">
                <a:solidFill>
                  <a:srgbClr val="FF0000"/>
                </a:solidFill>
              </a:rPr>
              <a:t>2:  Mechanism of energy loss:</a:t>
            </a:r>
          </a:p>
          <a:p>
            <a:pPr algn="l" defTabSz="457200"/>
            <a:r>
              <a:rPr lang="en-US" sz="2000" dirty="0">
                <a:solidFill>
                  <a:srgbClr val="FF0000"/>
                </a:solidFill>
              </a:rPr>
              <a:t>	     weak or strong coupling?</a:t>
            </a:r>
          </a:p>
          <a:p>
            <a:pPr algn="l" defTabSz="457200"/>
            <a:r>
              <a:rPr lang="en-US" sz="2000" dirty="0">
                <a:solidFill>
                  <a:srgbClr val="0000FF"/>
                </a:solidFill>
              </a:rPr>
              <a:t>3:  Is there a critical point, and if so, where?</a:t>
            </a:r>
          </a:p>
          <a:p>
            <a:pPr algn="l" defTabSz="457200"/>
            <a:r>
              <a:rPr lang="en-US" sz="2000" dirty="0">
                <a:solidFill>
                  <a:srgbClr val="0000FF"/>
                </a:solidFill>
              </a:rPr>
              <a:t>4:  Novel symmetry properties</a:t>
            </a:r>
          </a:p>
          <a:p>
            <a:pPr algn="l" defTabSz="457200"/>
            <a:r>
              <a:rPr lang="en-US" sz="2000" dirty="0">
                <a:solidFill>
                  <a:srgbClr val="0000FF"/>
                </a:solidFill>
              </a:rPr>
              <a:t>5:  Exotic particles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5536" y="6457890"/>
            <a:ext cx="29614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STAR Decadal Plan</a:t>
            </a:r>
            <a:endParaRPr lang="en-US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00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612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3568" y="188640"/>
            <a:ext cx="8460432" cy="562074"/>
          </a:xfrm>
        </p:spPr>
        <p:txBody>
          <a:bodyPr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Physics Deliverables (EIC whitepaper)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30932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056"/>
            <a:ext cx="3893623" cy="276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836712"/>
            <a:ext cx="43619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666702"/>
            <a:ext cx="3145333" cy="319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836711"/>
            <a:ext cx="2555776" cy="3018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948264" y="4365104"/>
            <a:ext cx="232146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n-US" sz="1600" b="1" dirty="0" smtClean="0">
                <a:solidFill>
                  <a:srgbClr val="00B050"/>
                </a:solidFill>
              </a:rPr>
              <a:t>Proton Spin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600" b="1" dirty="0" smtClean="0">
                <a:solidFill>
                  <a:srgbClr val="00B050"/>
                </a:solidFill>
              </a:rPr>
              <a:t>Motion of </a:t>
            </a:r>
            <a:r>
              <a:rPr lang="en-US" sz="1600" b="1" dirty="0" err="1" smtClean="0">
                <a:solidFill>
                  <a:srgbClr val="00B050"/>
                </a:solidFill>
              </a:rPr>
              <a:t>partons</a:t>
            </a:r>
            <a:endParaRPr lang="en-US" sz="1600" b="1" dirty="0" smtClean="0">
              <a:solidFill>
                <a:srgbClr val="00B050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en-US" sz="1600" b="1" dirty="0" smtClean="0">
                <a:solidFill>
                  <a:srgbClr val="00B050"/>
                </a:solidFill>
              </a:rPr>
              <a:t>Imagining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600" b="1" dirty="0" smtClean="0">
                <a:solidFill>
                  <a:srgbClr val="00B050"/>
                </a:solidFill>
              </a:rPr>
              <a:t>Dense </a:t>
            </a:r>
            <a:r>
              <a:rPr lang="en-US" sz="1600" b="1" dirty="0" err="1" smtClean="0">
                <a:solidFill>
                  <a:srgbClr val="00B050"/>
                </a:solidFill>
              </a:rPr>
              <a:t>Gluonic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br>
              <a:rPr lang="en-US" sz="1600" b="1" dirty="0" smtClean="0">
                <a:solidFill>
                  <a:srgbClr val="00B050"/>
                </a:solidFill>
              </a:rPr>
            </a:br>
            <a:r>
              <a:rPr lang="en-US" sz="1600" b="1" dirty="0" smtClean="0">
                <a:solidFill>
                  <a:srgbClr val="00B050"/>
                </a:solidFill>
              </a:rPr>
              <a:t>QCD matter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600" b="1" dirty="0" smtClean="0">
                <a:solidFill>
                  <a:srgbClr val="00B050"/>
                </a:solidFill>
              </a:rPr>
              <a:t>Quark energy loss</a:t>
            </a:r>
            <a:br>
              <a:rPr lang="en-US" sz="1600" b="1" dirty="0" smtClean="0">
                <a:solidFill>
                  <a:srgbClr val="00B050"/>
                </a:solidFill>
              </a:rPr>
            </a:br>
            <a:r>
              <a:rPr lang="en-US" sz="1600" b="1" dirty="0" smtClean="0">
                <a:solidFill>
                  <a:srgbClr val="00B050"/>
                </a:solidFill>
              </a:rPr>
              <a:t>&amp; </a:t>
            </a:r>
            <a:r>
              <a:rPr lang="en-US" sz="1600" b="1" dirty="0" err="1" smtClean="0">
                <a:solidFill>
                  <a:srgbClr val="00B050"/>
                </a:solidFill>
              </a:rPr>
              <a:t>Hadronization</a:t>
            </a:r>
            <a:endParaRPr lang="en-US" sz="1600" b="1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823414"/>
            <a:ext cx="4644008" cy="6034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240978" y="3861048"/>
            <a:ext cx="986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~2025--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822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/>
          <p:cNvSpPr txBox="1"/>
          <p:nvPr/>
        </p:nvSpPr>
        <p:spPr>
          <a:xfrm>
            <a:off x="1191507" y="173831"/>
            <a:ext cx="6930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eSTAR</a:t>
            </a:r>
            <a:r>
              <a:rPr lang="en-US" sz="2800" b="1" dirty="0" smtClean="0">
                <a:solidFill>
                  <a:srgbClr val="FF0000"/>
                </a:solidFill>
              </a:rPr>
              <a:t> Baseline Detector Configuration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0" b="11856"/>
          <a:stretch/>
        </p:blipFill>
        <p:spPr>
          <a:xfrm>
            <a:off x="323528" y="1052735"/>
            <a:ext cx="8455238" cy="49755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917" y="6165304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Fig.3.2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87824" y="6045054"/>
            <a:ext cx="5544616" cy="335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https://drupal.star.bnl.gov/STAR/node/27990</a:t>
            </a:r>
          </a:p>
        </p:txBody>
      </p:sp>
    </p:spTree>
    <p:extLst>
      <p:ext uri="{BB962C8B-B14F-4D97-AF65-F5344CB8AC3E}">
        <p14:creationId xmlns:p14="http://schemas.microsoft.com/office/powerpoint/2010/main" val="426039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eSTAR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Kinematic Coverage</a:t>
            </a: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 descr="Macintosh HD:Users:ernst:Downloads:eSTAR_LOI_figures_done:3.1:eSTAR_DIS_kinematics_figure.pd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568" y="1700808"/>
            <a:ext cx="9192568" cy="38164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764291" y="5624373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i="1" dirty="0"/>
              <a:t>Figure 3.1: DIS kinematics of scattered electrons and jets with STAR existing detector coverage.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611560" y="836712"/>
                <a:ext cx="8424936" cy="7709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𝜎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𝑑𝑥𝑑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i="1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𝜋𝛼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[1+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(1−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/>
                            </a:rPr>
                            <m:t>]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i="1">
                          <a:latin typeface="Cambria Math"/>
                        </a:rPr>
                        <m:t>− 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𝑦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1−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/>
                            <m:t>L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836712"/>
                <a:ext cx="8424936" cy="77091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8906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Resolution and Capability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7778630" cy="5112568"/>
          </a:xfrm>
        </p:spPr>
      </p:pic>
    </p:spTree>
    <p:extLst>
      <p:ext uri="{BB962C8B-B14F-4D97-AF65-F5344CB8AC3E}">
        <p14:creationId xmlns:p14="http://schemas.microsoft.com/office/powerpoint/2010/main" val="939781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xzb-template1">
  <a:themeElements>
    <a:clrScheme name="SINAP-template1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SINAP-template1">
      <a:majorFont>
        <a:latin typeface="Garamond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SINAP-template1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AP-template1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AP-template1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AP-template1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AP-template1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NAP-template1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AP-template1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NAP-template1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27583</TotalTime>
  <Words>1762</Words>
  <Application>Microsoft Office PowerPoint</Application>
  <PresentationFormat>On-screen Show (4:3)</PresentationFormat>
  <Paragraphs>313</Paragraphs>
  <Slides>37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xzb-template1</vt:lpstr>
      <vt:lpstr>Acrobat Document</vt:lpstr>
      <vt:lpstr>PowerPoint Presentation</vt:lpstr>
      <vt:lpstr>Future of STAR</vt:lpstr>
      <vt:lpstr>PowerPoint Presentation</vt:lpstr>
      <vt:lpstr>PowerPoint Presentation</vt:lpstr>
      <vt:lpstr>RHIC:  eight key unanswered questions</vt:lpstr>
      <vt:lpstr>Physics Deliverables (EIC whitepaper)</vt:lpstr>
      <vt:lpstr>PowerPoint Presentation</vt:lpstr>
      <vt:lpstr>eSTAR Kinematic Coverage</vt:lpstr>
      <vt:lpstr>Resolution and Capability</vt:lpstr>
      <vt:lpstr>Semi-Inclusive DIS with PID</vt:lpstr>
      <vt:lpstr>Semi-inclusive Measurements</vt:lpstr>
      <vt:lpstr>Exclusive Vector Meson Production</vt:lpstr>
      <vt:lpstr>How do we get there?</vt:lpstr>
      <vt:lpstr>Beam Energy Scan II Program</vt:lpstr>
      <vt:lpstr>PowerPoint Presentation</vt:lpstr>
      <vt:lpstr>Projects, R&amp;D and More</vt:lpstr>
      <vt:lpstr>On-going R&amp;D Projects</vt:lpstr>
      <vt:lpstr>PowerPoint Presentation</vt:lpstr>
      <vt:lpstr>PowerPoint Presentation</vt:lpstr>
      <vt:lpstr>electron/hadron PID for 5GeV Electron beam</vt:lpstr>
      <vt:lpstr>TPC Inner Sector Upgrade</vt:lpstr>
      <vt:lpstr>TRD+TOF at Endcap (-2&lt;&lt;-1)</vt:lpstr>
      <vt:lpstr>GEM based TRD – R&amp;D</vt:lpstr>
      <vt:lpstr>electron/hadron PID for 10GeV Electron beam</vt:lpstr>
      <vt:lpstr>PowerPoint Presentation</vt:lpstr>
      <vt:lpstr>eSTAR Executive Summary</vt:lpstr>
      <vt:lpstr>PowerPoint Presentation</vt:lpstr>
      <vt:lpstr>eRHIC Machine Design Document</vt:lpstr>
      <vt:lpstr>PowerPoint Presentation</vt:lpstr>
      <vt:lpstr>What happens to eSTAR with 15GeV electron?</vt:lpstr>
      <vt:lpstr>Resolutions of key Kinematics at 15 GeV Electron Energy</vt:lpstr>
      <vt:lpstr>A more compact eSTAR</vt:lpstr>
      <vt:lpstr>Is STAR Detector too antique for eRHIC</vt:lpstr>
      <vt:lpstr>Is STAR Collaboration too ancient for eRHIC?</vt:lpstr>
      <vt:lpstr>eSTAR Executive Summary</vt:lpstr>
      <vt:lpstr>What’s in it for us?</vt:lpstr>
      <vt:lpstr>PowerPoint Presentation</vt:lpstr>
    </vt:vector>
  </TitlesOfParts>
  <Company>BNL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Zhangbu Xu</dc:creator>
  <cp:lastModifiedBy>Eyser, Kjeld Oleg</cp:lastModifiedBy>
  <cp:revision>3522</cp:revision>
  <dcterms:created xsi:type="dcterms:W3CDTF">2006-02-23T15:10:09Z</dcterms:created>
  <dcterms:modified xsi:type="dcterms:W3CDTF">2014-06-03T13:51:01Z</dcterms:modified>
</cp:coreProperties>
</file>